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80" r:id="rId5"/>
    <p:sldMasterId id="2147483693" r:id="rId6"/>
    <p:sldMasterId id="2147483706" r:id="rId7"/>
  </p:sldMasterIdLst>
  <p:notesMasterIdLst>
    <p:notesMasterId r:id="rId23"/>
  </p:notesMasterIdLst>
  <p:sldIdLst>
    <p:sldId id="256" r:id="rId8"/>
    <p:sldId id="326" r:id="rId9"/>
    <p:sldId id="330" r:id="rId10"/>
    <p:sldId id="324" r:id="rId11"/>
    <p:sldId id="327" r:id="rId12"/>
    <p:sldId id="329" r:id="rId13"/>
    <p:sldId id="328" r:id="rId14"/>
    <p:sldId id="332" r:id="rId15"/>
    <p:sldId id="323" r:id="rId16"/>
    <p:sldId id="333" r:id="rId17"/>
    <p:sldId id="334" r:id="rId18"/>
    <p:sldId id="335" r:id="rId19"/>
    <p:sldId id="336" r:id="rId20"/>
    <p:sldId id="337" r:id="rId21"/>
    <p:sldId id="331" r:id="rId22"/>
  </p:sldIdLst>
  <p:sldSz cx="9144000" cy="6858000" type="screen4x3"/>
  <p:notesSz cx="6797675" cy="9856788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1BBCB"/>
    <a:srgbClr val="515151"/>
    <a:srgbClr val="434343"/>
    <a:srgbClr val="006E77"/>
    <a:srgbClr val="6666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800" autoAdjust="0"/>
    <p:restoredTop sz="94629" autoAdjust="0"/>
  </p:normalViewPr>
  <p:slideViewPr>
    <p:cSldViewPr>
      <p:cViewPr varScale="1">
        <p:scale>
          <a:sx n="106" d="100"/>
          <a:sy n="106" d="100"/>
        </p:scale>
        <p:origin x="1848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4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9.xml"/><Relationship Id="rId20" Type="http://schemas.openxmlformats.org/officeDocument/2006/relationships/slide" Target="slides/slide13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4.xml"/><Relationship Id="rId24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8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slide" Target="slides/slide15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283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283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E89FEE-2A10-4CB4-86A4-A223FFC7CB02}" type="datetimeFigureOut">
              <a:rPr lang="da-DK" smtClean="0"/>
              <a:t>17-05-2016</a:t>
            </a:fld>
            <a:endParaRPr lang="da-DK"/>
          </a:p>
        </p:txBody>
      </p:sp>
      <p:sp>
        <p:nvSpPr>
          <p:cNvPr id="4" name="Pladsholder til dias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935038" y="739775"/>
            <a:ext cx="4927600" cy="36957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79768" y="4681974"/>
            <a:ext cx="5438140" cy="443555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9362238"/>
            <a:ext cx="2945659" cy="4928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5"/>
          </p:nvPr>
        </p:nvSpPr>
        <p:spPr>
          <a:xfrm>
            <a:off x="3850443" y="9362238"/>
            <a:ext cx="2945659" cy="4928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CBD27F-965A-41C0-AE20-DD83EF9F579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704709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led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009"/>
            <a:ext cx="9144000" cy="6771982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rgbClr val="666666"/>
                </a:solidFill>
              </a:defRPr>
            </a:lvl1pPr>
          </a:lstStyle>
          <a:p>
            <a:r>
              <a:rPr lang="da-DK" smtClean="0"/>
              <a:t>Klik for at redigere i master</a:t>
            </a:r>
            <a:endParaRPr lang="da-DK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666666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i master</a:t>
            </a:r>
            <a:endParaRPr lang="da-DK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666666"/>
                </a:solidFill>
              </a:defRPr>
            </a:lvl1pPr>
          </a:lstStyle>
          <a:p>
            <a:fld id="{C4ACC438-CDB6-49AE-A3A9-995AACAEC38C}" type="datetime2">
              <a:rPr lang="da-DK" smtClean="0"/>
              <a:pPr/>
              <a:t>17. maj 2016</a:t>
            </a:fld>
            <a:endParaRPr lang="da-DK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666666"/>
                </a:solidFill>
              </a:defRPr>
            </a:lvl1pPr>
          </a:lstStyle>
          <a:p>
            <a:endParaRPr lang="da-DK" dirty="0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3F1B-497F-4733-965A-2203AEC21FC2}" type="slidenum">
              <a:rPr lang="da-DK" smtClean="0"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7297442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led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009"/>
            <a:ext cx="9144000" cy="6771982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a-DK" smtClean="0"/>
              <a:t>Klik på ikonet for at tilføje et billede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2DA41-3F41-4304-A007-3E1F29A69FFD}" type="datetime2">
              <a:rPr lang="da-DK" smtClean="0"/>
              <a:t>17. maj 2016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3F1B-497F-4733-965A-2203AEC21FC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167334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led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187907" y="-1142718"/>
            <a:ext cx="6770368" cy="9141822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AB04F-3165-4E9F-8FA8-0B109ECAF3CD}" type="datetime2">
              <a:rPr lang="da-DK" smtClean="0"/>
              <a:t>17. maj 2016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3F1B-497F-4733-965A-2203AEC21FC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832929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led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187907" y="-1142718"/>
            <a:ext cx="6770368" cy="9141822"/>
          </a:xfrm>
          <a:prstGeom prst="rect">
            <a:avLst/>
          </a:prstGeom>
        </p:spPr>
      </p:pic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78787-A8BD-468B-AE68-ED2C984FC188}" type="datetime2">
              <a:rPr lang="da-DK" smtClean="0"/>
              <a:t>17. maj 2016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3F1B-497F-4733-965A-2203AEC21FC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526043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led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009"/>
            <a:ext cx="9144000" cy="6771982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rgbClr val="666666"/>
                </a:solidFill>
              </a:defRPr>
            </a:lvl1pPr>
          </a:lstStyle>
          <a:p>
            <a:r>
              <a:rPr lang="da-DK" smtClean="0"/>
              <a:t>Klik for at redigere i master</a:t>
            </a:r>
            <a:endParaRPr lang="da-DK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666666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i master</a:t>
            </a:r>
            <a:endParaRPr lang="da-DK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666666"/>
                </a:solidFill>
              </a:defRPr>
            </a:lvl1pPr>
          </a:lstStyle>
          <a:p>
            <a:fld id="{C4ACC438-CDB6-49AE-A3A9-995AACAEC38C}" type="datetime2">
              <a:rPr lang="da-DK" smtClean="0"/>
              <a:pPr/>
              <a:t>17. maj 2016</a:t>
            </a:fld>
            <a:endParaRPr lang="da-DK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666666"/>
                </a:solidFill>
              </a:defRPr>
            </a:lvl1pPr>
          </a:lstStyle>
          <a:p>
            <a:endParaRPr lang="da-DK" dirty="0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3F1B-497F-4733-965A-2203AEC21FC2}" type="slidenum">
              <a:rPr lang="da-DK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a-DK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71599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led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009"/>
            <a:ext cx="9144000" cy="6771982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C583C-2984-4AC0-89EF-A05CCF3FD84A}" type="datetime2">
              <a:rPr lang="da-DK" smtClean="0">
                <a:solidFill>
                  <a:prstClr val="black">
                    <a:tint val="75000"/>
                  </a:prstClr>
                </a:solidFill>
              </a:rPr>
              <a:pPr/>
              <a:t>17. maj 2016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3F1B-497F-4733-965A-2203AEC21FC2}" type="slidenum">
              <a:rPr lang="da-DK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49775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Billed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009"/>
            <a:ext cx="9144000" cy="6771982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C289C-7A0F-4037-9657-FDC56D04B742}" type="datetime2">
              <a:rPr lang="da-DK" smtClean="0">
                <a:solidFill>
                  <a:prstClr val="black">
                    <a:tint val="75000"/>
                  </a:prstClr>
                </a:solidFill>
              </a:rPr>
              <a:pPr/>
              <a:t>17. maj 2016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3F1B-497F-4733-965A-2203AEC21FC2}" type="slidenum">
              <a:rPr lang="da-DK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30733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led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009"/>
            <a:ext cx="9144000" cy="6771982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5E04A-3B90-46F5-96E5-A05F915E21CF}" type="datetime2">
              <a:rPr lang="da-DK" smtClean="0">
                <a:solidFill>
                  <a:prstClr val="black">
                    <a:tint val="75000"/>
                  </a:prstClr>
                </a:solidFill>
              </a:rPr>
              <a:pPr/>
              <a:t>17. maj 2016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3F1B-497F-4733-965A-2203AEC21FC2}" type="slidenum">
              <a:rPr lang="da-DK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2379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led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009"/>
            <a:ext cx="9144000" cy="6771982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60C6B-29BE-4DBF-89F6-F842B3924481}" type="datetime2">
              <a:rPr lang="da-DK" smtClean="0">
                <a:solidFill>
                  <a:prstClr val="black">
                    <a:tint val="75000"/>
                  </a:prstClr>
                </a:solidFill>
              </a:rPr>
              <a:pPr/>
              <a:t>17. maj 2016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3F1B-497F-4733-965A-2203AEC21FC2}" type="slidenum">
              <a:rPr lang="da-DK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94704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2A17E-4513-43A6-B189-159AE92ACAC6}" type="datetime2">
              <a:rPr lang="da-DK" smtClean="0">
                <a:solidFill>
                  <a:prstClr val="black">
                    <a:tint val="75000"/>
                  </a:prstClr>
                </a:solidFill>
              </a:rPr>
              <a:pPr/>
              <a:t>17. maj 2016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3F1B-497F-4733-965A-2203AEC21FC2}" type="slidenum">
              <a:rPr lang="da-DK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48230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Billed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009"/>
            <a:ext cx="9144000" cy="6771982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 dirty="0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78B10-9397-491D-8188-5E10EB693B19}" type="datetime2">
              <a:rPr lang="da-DK" smtClean="0">
                <a:solidFill>
                  <a:prstClr val="black">
                    <a:tint val="75000"/>
                  </a:prstClr>
                </a:solidFill>
              </a:rPr>
              <a:pPr/>
              <a:t>17. maj 2016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3F1B-497F-4733-965A-2203AEC21FC2}" type="slidenum">
              <a:rPr lang="da-DK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67051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led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009"/>
            <a:ext cx="9144000" cy="6771982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C583C-2984-4AC0-89EF-A05CCF3FD84A}" type="datetime2">
              <a:rPr lang="da-DK" smtClean="0"/>
              <a:t>17. maj 2016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3F1B-497F-4733-965A-2203AEC21FC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299165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led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009"/>
            <a:ext cx="9144000" cy="6771982"/>
          </a:xfrm>
          <a:prstGeom prst="rect">
            <a:avLst/>
          </a:prstGeom>
        </p:spPr>
      </p:pic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1C535-365A-46E9-808D-1B56E06D7DC6}" type="datetime2">
              <a:rPr lang="da-DK" smtClean="0">
                <a:solidFill>
                  <a:prstClr val="black">
                    <a:tint val="75000"/>
                  </a:prstClr>
                </a:solidFill>
              </a:rPr>
              <a:pPr/>
              <a:t>17. maj 2016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3F1B-497F-4733-965A-2203AEC21FC2}" type="slidenum">
              <a:rPr lang="da-DK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23063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led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009"/>
            <a:ext cx="9144000" cy="6771982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20357-5AAE-4852-8E8A-D6D3C7FDA14E}" type="datetime2">
              <a:rPr lang="da-DK" smtClean="0">
                <a:solidFill>
                  <a:prstClr val="black">
                    <a:tint val="75000"/>
                  </a:prstClr>
                </a:solidFill>
              </a:rPr>
              <a:pPr/>
              <a:t>17. maj 2016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3F1B-497F-4733-965A-2203AEC21FC2}" type="slidenum">
              <a:rPr lang="da-DK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07810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led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009"/>
            <a:ext cx="9144000" cy="6771982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a-DK" smtClean="0"/>
              <a:t>Klik på ikonet for at tilføje et billede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2DA41-3F41-4304-A007-3E1F29A69FFD}" type="datetime2">
              <a:rPr lang="da-DK" smtClean="0">
                <a:solidFill>
                  <a:prstClr val="black">
                    <a:tint val="75000"/>
                  </a:prstClr>
                </a:solidFill>
              </a:rPr>
              <a:pPr/>
              <a:t>17. maj 2016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3F1B-497F-4733-965A-2203AEC21FC2}" type="slidenum">
              <a:rPr lang="da-DK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11373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led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187907" y="-1142718"/>
            <a:ext cx="6770368" cy="9141822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AB04F-3165-4E9F-8FA8-0B109ECAF3CD}" type="datetime2">
              <a:rPr lang="da-DK" smtClean="0">
                <a:solidFill>
                  <a:prstClr val="black">
                    <a:tint val="75000"/>
                  </a:prstClr>
                </a:solidFill>
              </a:rPr>
              <a:pPr/>
              <a:t>17. maj 2016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3F1B-497F-4733-965A-2203AEC21FC2}" type="slidenum">
              <a:rPr lang="da-DK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56710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led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187907" y="-1142718"/>
            <a:ext cx="6770368" cy="9141822"/>
          </a:xfrm>
          <a:prstGeom prst="rect">
            <a:avLst/>
          </a:prstGeom>
        </p:spPr>
      </p:pic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78787-A8BD-468B-AE68-ED2C984FC188}" type="datetime2">
              <a:rPr lang="da-DK" smtClean="0">
                <a:solidFill>
                  <a:prstClr val="black">
                    <a:tint val="75000"/>
                  </a:prstClr>
                </a:solidFill>
              </a:rPr>
              <a:pPr/>
              <a:t>17. maj 2016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3F1B-497F-4733-965A-2203AEC21FC2}" type="slidenum">
              <a:rPr lang="da-DK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66665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led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009"/>
            <a:ext cx="9144000" cy="6771982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rgbClr val="666666"/>
                </a:solidFill>
              </a:defRPr>
            </a:lvl1pPr>
          </a:lstStyle>
          <a:p>
            <a:r>
              <a:rPr lang="da-DK" smtClean="0"/>
              <a:t>Klik for at redigere i master</a:t>
            </a:r>
            <a:endParaRPr lang="da-DK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666666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i master</a:t>
            </a:r>
            <a:endParaRPr lang="da-DK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666666"/>
                </a:solidFill>
              </a:defRPr>
            </a:lvl1pPr>
          </a:lstStyle>
          <a:p>
            <a:fld id="{C4ACC438-CDB6-49AE-A3A9-995AACAEC38C}" type="datetime2">
              <a:rPr lang="da-DK" smtClean="0"/>
              <a:pPr/>
              <a:t>17. maj 2016</a:t>
            </a:fld>
            <a:endParaRPr lang="da-DK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666666"/>
                </a:solidFill>
              </a:defRPr>
            </a:lvl1pPr>
          </a:lstStyle>
          <a:p>
            <a:endParaRPr lang="da-DK" dirty="0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3F1B-497F-4733-965A-2203AEC21FC2}" type="slidenum">
              <a:rPr lang="da-DK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a-DK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33594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led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009"/>
            <a:ext cx="9144000" cy="6771982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C583C-2984-4AC0-89EF-A05CCF3FD84A}" type="datetime2">
              <a:rPr lang="da-DK" smtClean="0">
                <a:solidFill>
                  <a:prstClr val="black">
                    <a:tint val="75000"/>
                  </a:prstClr>
                </a:solidFill>
              </a:rPr>
              <a:pPr/>
              <a:t>17. maj 2016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3F1B-497F-4733-965A-2203AEC21FC2}" type="slidenum">
              <a:rPr lang="da-DK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4319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Billed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009"/>
            <a:ext cx="9144000" cy="6771982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C289C-7A0F-4037-9657-FDC56D04B742}" type="datetime2">
              <a:rPr lang="da-DK" smtClean="0">
                <a:solidFill>
                  <a:prstClr val="black">
                    <a:tint val="75000"/>
                  </a:prstClr>
                </a:solidFill>
              </a:rPr>
              <a:pPr/>
              <a:t>17. maj 2016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3F1B-497F-4733-965A-2203AEC21FC2}" type="slidenum">
              <a:rPr lang="da-DK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9145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led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009"/>
            <a:ext cx="9144000" cy="6771982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5E04A-3B90-46F5-96E5-A05F915E21CF}" type="datetime2">
              <a:rPr lang="da-DK" smtClean="0">
                <a:solidFill>
                  <a:prstClr val="black">
                    <a:tint val="75000"/>
                  </a:prstClr>
                </a:solidFill>
              </a:rPr>
              <a:pPr/>
              <a:t>17. maj 2016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3F1B-497F-4733-965A-2203AEC21FC2}" type="slidenum">
              <a:rPr lang="da-DK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39358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led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009"/>
            <a:ext cx="9144000" cy="6771982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60C6B-29BE-4DBF-89F6-F842B3924481}" type="datetime2">
              <a:rPr lang="da-DK" smtClean="0">
                <a:solidFill>
                  <a:prstClr val="black">
                    <a:tint val="75000"/>
                  </a:prstClr>
                </a:solidFill>
              </a:rPr>
              <a:pPr/>
              <a:t>17. maj 2016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3F1B-497F-4733-965A-2203AEC21FC2}" type="slidenum">
              <a:rPr lang="da-DK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72438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Billed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009"/>
            <a:ext cx="9144000" cy="6771982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C289C-7A0F-4037-9657-FDC56D04B742}" type="datetime2">
              <a:rPr lang="da-DK" smtClean="0"/>
              <a:t>17. maj 2016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3F1B-497F-4733-965A-2203AEC21FC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768605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2A17E-4513-43A6-B189-159AE92ACAC6}" type="datetime2">
              <a:rPr lang="da-DK" smtClean="0">
                <a:solidFill>
                  <a:prstClr val="black">
                    <a:tint val="75000"/>
                  </a:prstClr>
                </a:solidFill>
              </a:rPr>
              <a:pPr/>
              <a:t>17. maj 2016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3F1B-497F-4733-965A-2203AEC21FC2}" type="slidenum">
              <a:rPr lang="da-DK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27629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Billed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009"/>
            <a:ext cx="9144000" cy="6771982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 dirty="0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78B10-9397-491D-8188-5E10EB693B19}" type="datetime2">
              <a:rPr lang="da-DK" smtClean="0">
                <a:solidFill>
                  <a:prstClr val="black">
                    <a:tint val="75000"/>
                  </a:prstClr>
                </a:solidFill>
              </a:rPr>
              <a:pPr/>
              <a:t>17. maj 2016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3F1B-497F-4733-965A-2203AEC21FC2}" type="slidenum">
              <a:rPr lang="da-DK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17438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led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009"/>
            <a:ext cx="9144000" cy="6771982"/>
          </a:xfrm>
          <a:prstGeom prst="rect">
            <a:avLst/>
          </a:prstGeom>
        </p:spPr>
      </p:pic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1C535-365A-46E9-808D-1B56E06D7DC6}" type="datetime2">
              <a:rPr lang="da-DK" smtClean="0">
                <a:solidFill>
                  <a:prstClr val="black">
                    <a:tint val="75000"/>
                  </a:prstClr>
                </a:solidFill>
              </a:rPr>
              <a:pPr/>
              <a:t>17. maj 2016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3F1B-497F-4733-965A-2203AEC21FC2}" type="slidenum">
              <a:rPr lang="da-DK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0829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led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009"/>
            <a:ext cx="9144000" cy="6771982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20357-5AAE-4852-8E8A-D6D3C7FDA14E}" type="datetime2">
              <a:rPr lang="da-DK" smtClean="0">
                <a:solidFill>
                  <a:prstClr val="black">
                    <a:tint val="75000"/>
                  </a:prstClr>
                </a:solidFill>
              </a:rPr>
              <a:pPr/>
              <a:t>17. maj 2016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3F1B-497F-4733-965A-2203AEC21FC2}" type="slidenum">
              <a:rPr lang="da-DK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83846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led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009"/>
            <a:ext cx="9144000" cy="6771982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a-DK" smtClean="0"/>
              <a:t>Klik på ikonet for at tilføje et billede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2DA41-3F41-4304-A007-3E1F29A69FFD}" type="datetime2">
              <a:rPr lang="da-DK" smtClean="0">
                <a:solidFill>
                  <a:prstClr val="black">
                    <a:tint val="75000"/>
                  </a:prstClr>
                </a:solidFill>
              </a:rPr>
              <a:pPr/>
              <a:t>17. maj 2016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3F1B-497F-4733-965A-2203AEC21FC2}" type="slidenum">
              <a:rPr lang="da-DK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18222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led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187907" y="-1142718"/>
            <a:ext cx="6770368" cy="9141822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AB04F-3165-4E9F-8FA8-0B109ECAF3CD}" type="datetime2">
              <a:rPr lang="da-DK" smtClean="0">
                <a:solidFill>
                  <a:prstClr val="black">
                    <a:tint val="75000"/>
                  </a:prstClr>
                </a:solidFill>
              </a:rPr>
              <a:pPr/>
              <a:t>17. maj 2016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3F1B-497F-4733-965A-2203AEC21FC2}" type="slidenum">
              <a:rPr lang="da-DK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78348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led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187907" y="-1142718"/>
            <a:ext cx="6770368" cy="9141822"/>
          </a:xfrm>
          <a:prstGeom prst="rect">
            <a:avLst/>
          </a:prstGeom>
        </p:spPr>
      </p:pic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78787-A8BD-468B-AE68-ED2C984FC188}" type="datetime2">
              <a:rPr lang="da-DK" smtClean="0">
                <a:solidFill>
                  <a:prstClr val="black">
                    <a:tint val="75000"/>
                  </a:prstClr>
                </a:solidFill>
              </a:rPr>
              <a:pPr/>
              <a:t>17. maj 2016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3F1B-497F-4733-965A-2203AEC21FC2}" type="slidenum">
              <a:rPr lang="da-DK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08873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led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009"/>
            <a:ext cx="9144000" cy="6771982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rgbClr val="666666"/>
                </a:solidFill>
              </a:defRPr>
            </a:lvl1pPr>
          </a:lstStyle>
          <a:p>
            <a:r>
              <a:rPr lang="da-DK" smtClean="0"/>
              <a:t>Klik for at redigere i master</a:t>
            </a:r>
            <a:endParaRPr lang="da-DK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666666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i master</a:t>
            </a:r>
            <a:endParaRPr lang="da-DK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666666"/>
                </a:solidFill>
              </a:defRPr>
            </a:lvl1pPr>
          </a:lstStyle>
          <a:p>
            <a:fld id="{C4ACC438-CDB6-49AE-A3A9-995AACAEC38C}" type="datetime2">
              <a:rPr lang="da-DK" smtClean="0"/>
              <a:pPr/>
              <a:t>17. maj 2016</a:t>
            </a:fld>
            <a:endParaRPr lang="da-DK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666666"/>
                </a:solidFill>
              </a:defRPr>
            </a:lvl1pPr>
          </a:lstStyle>
          <a:p>
            <a:endParaRPr lang="da-DK" dirty="0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3F1B-497F-4733-965A-2203AEC21FC2}" type="slidenum">
              <a:rPr lang="da-DK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a-DK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49534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led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009"/>
            <a:ext cx="9144000" cy="6771982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C583C-2984-4AC0-89EF-A05CCF3FD84A}" type="datetime2">
              <a:rPr lang="da-DK" smtClean="0">
                <a:solidFill>
                  <a:prstClr val="black">
                    <a:tint val="75000"/>
                  </a:prstClr>
                </a:solidFill>
              </a:rPr>
              <a:pPr/>
              <a:t>17. maj 2016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3F1B-497F-4733-965A-2203AEC21FC2}" type="slidenum">
              <a:rPr lang="da-DK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41326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Billed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009"/>
            <a:ext cx="9144000" cy="6771982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C289C-7A0F-4037-9657-FDC56D04B742}" type="datetime2">
              <a:rPr lang="da-DK" smtClean="0">
                <a:solidFill>
                  <a:prstClr val="black">
                    <a:tint val="75000"/>
                  </a:prstClr>
                </a:solidFill>
              </a:rPr>
              <a:pPr/>
              <a:t>17. maj 2016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3F1B-497F-4733-965A-2203AEC21FC2}" type="slidenum">
              <a:rPr lang="da-DK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12737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led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009"/>
            <a:ext cx="9144000" cy="6771982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5E04A-3B90-46F5-96E5-A05F915E21CF}" type="datetime2">
              <a:rPr lang="da-DK" smtClean="0"/>
              <a:t>17. maj 2016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3F1B-497F-4733-965A-2203AEC21FC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875536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led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009"/>
            <a:ext cx="9144000" cy="6771982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5E04A-3B90-46F5-96E5-A05F915E21CF}" type="datetime2">
              <a:rPr lang="da-DK" smtClean="0">
                <a:solidFill>
                  <a:prstClr val="black">
                    <a:tint val="75000"/>
                  </a:prstClr>
                </a:solidFill>
              </a:rPr>
              <a:pPr/>
              <a:t>17. maj 2016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3F1B-497F-4733-965A-2203AEC21FC2}" type="slidenum">
              <a:rPr lang="da-DK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67898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led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009"/>
            <a:ext cx="9144000" cy="6771982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60C6B-29BE-4DBF-89F6-F842B3924481}" type="datetime2">
              <a:rPr lang="da-DK" smtClean="0">
                <a:solidFill>
                  <a:prstClr val="black">
                    <a:tint val="75000"/>
                  </a:prstClr>
                </a:solidFill>
              </a:rPr>
              <a:pPr/>
              <a:t>17. maj 2016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3F1B-497F-4733-965A-2203AEC21FC2}" type="slidenum">
              <a:rPr lang="da-DK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38200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2A17E-4513-43A6-B189-159AE92ACAC6}" type="datetime2">
              <a:rPr lang="da-DK" smtClean="0">
                <a:solidFill>
                  <a:prstClr val="black">
                    <a:tint val="75000"/>
                  </a:prstClr>
                </a:solidFill>
              </a:rPr>
              <a:pPr/>
              <a:t>17. maj 2016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3F1B-497F-4733-965A-2203AEC21FC2}" type="slidenum">
              <a:rPr lang="da-DK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19825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Billed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009"/>
            <a:ext cx="9144000" cy="6771982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 dirty="0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78B10-9397-491D-8188-5E10EB693B19}" type="datetime2">
              <a:rPr lang="da-DK" smtClean="0">
                <a:solidFill>
                  <a:prstClr val="black">
                    <a:tint val="75000"/>
                  </a:prstClr>
                </a:solidFill>
              </a:rPr>
              <a:pPr/>
              <a:t>17. maj 2016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3F1B-497F-4733-965A-2203AEC21FC2}" type="slidenum">
              <a:rPr lang="da-DK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24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led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009"/>
            <a:ext cx="9144000" cy="6771982"/>
          </a:xfrm>
          <a:prstGeom prst="rect">
            <a:avLst/>
          </a:prstGeom>
        </p:spPr>
      </p:pic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1C535-365A-46E9-808D-1B56E06D7DC6}" type="datetime2">
              <a:rPr lang="da-DK" smtClean="0">
                <a:solidFill>
                  <a:prstClr val="black">
                    <a:tint val="75000"/>
                  </a:prstClr>
                </a:solidFill>
              </a:rPr>
              <a:pPr/>
              <a:t>17. maj 2016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3F1B-497F-4733-965A-2203AEC21FC2}" type="slidenum">
              <a:rPr lang="da-DK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81123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led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009"/>
            <a:ext cx="9144000" cy="6771982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20357-5AAE-4852-8E8A-D6D3C7FDA14E}" type="datetime2">
              <a:rPr lang="da-DK" smtClean="0">
                <a:solidFill>
                  <a:prstClr val="black">
                    <a:tint val="75000"/>
                  </a:prstClr>
                </a:solidFill>
              </a:rPr>
              <a:pPr/>
              <a:t>17. maj 2016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3F1B-497F-4733-965A-2203AEC21FC2}" type="slidenum">
              <a:rPr lang="da-DK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95559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led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009"/>
            <a:ext cx="9144000" cy="6771982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a-DK" smtClean="0"/>
              <a:t>Klik på ikonet for at tilføje et billede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2DA41-3F41-4304-A007-3E1F29A69FFD}" type="datetime2">
              <a:rPr lang="da-DK" smtClean="0">
                <a:solidFill>
                  <a:prstClr val="black">
                    <a:tint val="75000"/>
                  </a:prstClr>
                </a:solidFill>
              </a:rPr>
              <a:pPr/>
              <a:t>17. maj 2016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3F1B-497F-4733-965A-2203AEC21FC2}" type="slidenum">
              <a:rPr lang="da-DK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09586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led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187907" y="-1142718"/>
            <a:ext cx="6770368" cy="9141822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AB04F-3165-4E9F-8FA8-0B109ECAF3CD}" type="datetime2">
              <a:rPr lang="da-DK" smtClean="0">
                <a:solidFill>
                  <a:prstClr val="black">
                    <a:tint val="75000"/>
                  </a:prstClr>
                </a:solidFill>
              </a:rPr>
              <a:pPr/>
              <a:t>17. maj 2016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3F1B-497F-4733-965A-2203AEC21FC2}" type="slidenum">
              <a:rPr lang="da-DK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1431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led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187907" y="-1142718"/>
            <a:ext cx="6770368" cy="9141822"/>
          </a:xfrm>
          <a:prstGeom prst="rect">
            <a:avLst/>
          </a:prstGeom>
        </p:spPr>
      </p:pic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78787-A8BD-468B-AE68-ED2C984FC188}" type="datetime2">
              <a:rPr lang="da-DK" smtClean="0">
                <a:solidFill>
                  <a:prstClr val="black">
                    <a:tint val="75000"/>
                  </a:prstClr>
                </a:solidFill>
              </a:rPr>
              <a:pPr/>
              <a:t>17. maj 2016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3F1B-497F-4733-965A-2203AEC21FC2}" type="slidenum">
              <a:rPr lang="da-DK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8897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led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009"/>
            <a:ext cx="9144000" cy="6771982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60C6B-29BE-4DBF-89F6-F842B3924481}" type="datetime2">
              <a:rPr lang="da-DK" smtClean="0"/>
              <a:t>17. maj 2016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3F1B-497F-4733-965A-2203AEC21FC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49776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2A17E-4513-43A6-B189-159AE92ACAC6}" type="datetime2">
              <a:rPr lang="da-DK" smtClean="0"/>
              <a:t>17. maj 2016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3F1B-497F-4733-965A-2203AEC21FC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470073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Billed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009"/>
            <a:ext cx="9144000" cy="6771982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 dirty="0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78B10-9397-491D-8188-5E10EB693B19}" type="datetime2">
              <a:rPr lang="da-DK" smtClean="0"/>
              <a:t>17. maj 2016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3F1B-497F-4733-965A-2203AEC21FC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784022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led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009"/>
            <a:ext cx="9144000" cy="6771982"/>
          </a:xfrm>
          <a:prstGeom prst="rect">
            <a:avLst/>
          </a:prstGeom>
        </p:spPr>
      </p:pic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1C535-365A-46E9-808D-1B56E06D7DC6}" type="datetime2">
              <a:rPr lang="da-DK" smtClean="0"/>
              <a:t>17. maj 2016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3F1B-497F-4733-965A-2203AEC21FC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841763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led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009"/>
            <a:ext cx="9144000" cy="6771982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20357-5AAE-4852-8E8A-D6D3C7FDA14E}" type="datetime2">
              <a:rPr lang="da-DK" smtClean="0"/>
              <a:t>17. maj 2016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3F1B-497F-4733-965A-2203AEC21FC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159686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12" Type="http://schemas.openxmlformats.org/officeDocument/2006/relationships/slideLayout" Target="../slideLayouts/slideLayout48.xml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7.xml"/><Relationship Id="rId5" Type="http://schemas.openxmlformats.org/officeDocument/2006/relationships/slideLayout" Target="../slideLayouts/slideLayout41.xml"/><Relationship Id="rId10" Type="http://schemas.openxmlformats.org/officeDocument/2006/relationships/slideLayout" Target="../slideLayouts/slideLayout46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1052736"/>
            <a:ext cx="8229600" cy="9269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dirty="0" smtClean="0"/>
              <a:t>Klik for at redigere i master</a:t>
            </a:r>
            <a:endParaRPr lang="da-DK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2060847"/>
            <a:ext cx="8229600" cy="38164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dirty="0" smtClean="0"/>
              <a:t>Klik for at redigere i master</a:t>
            </a:r>
          </a:p>
          <a:p>
            <a:pPr lvl="1"/>
            <a:r>
              <a:rPr lang="da-DK" dirty="0" smtClean="0"/>
              <a:t>Andet niveau</a:t>
            </a:r>
          </a:p>
          <a:p>
            <a:pPr lvl="2"/>
            <a:r>
              <a:rPr lang="da-DK" dirty="0" smtClean="0"/>
              <a:t>Tredje niveau</a:t>
            </a:r>
          </a:p>
          <a:p>
            <a:pPr lvl="3"/>
            <a:r>
              <a:rPr lang="da-DK" dirty="0" smtClean="0"/>
              <a:t>Fjerde niveau</a:t>
            </a:r>
          </a:p>
          <a:p>
            <a:pPr lvl="4"/>
            <a:r>
              <a:rPr lang="da-DK" dirty="0" smtClean="0"/>
              <a:t>Femte niveau</a:t>
            </a:r>
            <a:endParaRPr lang="da-DK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0C289C-7A0F-4037-9657-FDC56D04B742}" type="datetime2">
              <a:rPr lang="da-DK" smtClean="0"/>
              <a:t>17. maj 2016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313F1B-497F-4733-965A-2203AEC21FC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670705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iming>
    <p:tnLst>
      <p:par>
        <p:cTn id="1" dur="indefinite" restart="never" nodeType="tmRoot"/>
      </p:par>
    </p:tnLst>
  </p:timing>
  <p:hf sldNum="0"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1052736"/>
            <a:ext cx="8229600" cy="9269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dirty="0" smtClean="0"/>
              <a:t>Klik for at redigere i master</a:t>
            </a:r>
            <a:endParaRPr lang="da-DK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2060847"/>
            <a:ext cx="8229600" cy="38164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dirty="0" smtClean="0"/>
              <a:t>Klik for at redigere i master</a:t>
            </a:r>
          </a:p>
          <a:p>
            <a:pPr lvl="1"/>
            <a:r>
              <a:rPr lang="da-DK" dirty="0" smtClean="0"/>
              <a:t>Andet niveau</a:t>
            </a:r>
          </a:p>
          <a:p>
            <a:pPr lvl="2"/>
            <a:r>
              <a:rPr lang="da-DK" dirty="0" smtClean="0"/>
              <a:t>Tredje niveau</a:t>
            </a:r>
          </a:p>
          <a:p>
            <a:pPr lvl="3"/>
            <a:r>
              <a:rPr lang="da-DK" dirty="0" smtClean="0"/>
              <a:t>Fjerde niveau</a:t>
            </a:r>
          </a:p>
          <a:p>
            <a:pPr lvl="4"/>
            <a:r>
              <a:rPr lang="da-DK" dirty="0" smtClean="0"/>
              <a:t>Femte niveau</a:t>
            </a:r>
            <a:endParaRPr lang="da-DK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0C289C-7A0F-4037-9657-FDC56D04B742}" type="datetime2">
              <a:rPr lang="da-DK" smtClean="0">
                <a:solidFill>
                  <a:prstClr val="black">
                    <a:tint val="75000"/>
                  </a:prstClr>
                </a:solidFill>
              </a:rPr>
              <a:pPr/>
              <a:t>17. maj 2016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313F1B-497F-4733-965A-2203AEC21FC2}" type="slidenum">
              <a:rPr lang="da-DK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014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  <p:sldLayoutId id="2147483692" r:id="rId12"/>
  </p:sldLayoutIdLst>
  <p:timing>
    <p:tnLst>
      <p:par>
        <p:cTn id="1" dur="indefinite" restart="never" nodeType="tmRoot"/>
      </p:par>
    </p:tnLst>
  </p:timing>
  <p:hf sldNum="0"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1052736"/>
            <a:ext cx="8229600" cy="9269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dirty="0" smtClean="0"/>
              <a:t>Klik for at redigere i master</a:t>
            </a:r>
            <a:endParaRPr lang="da-DK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2060847"/>
            <a:ext cx="8229600" cy="38164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dirty="0" smtClean="0"/>
              <a:t>Klik for at redigere i master</a:t>
            </a:r>
          </a:p>
          <a:p>
            <a:pPr lvl="1"/>
            <a:r>
              <a:rPr lang="da-DK" dirty="0" smtClean="0"/>
              <a:t>Andet niveau</a:t>
            </a:r>
          </a:p>
          <a:p>
            <a:pPr lvl="2"/>
            <a:r>
              <a:rPr lang="da-DK" dirty="0" smtClean="0"/>
              <a:t>Tredje niveau</a:t>
            </a:r>
          </a:p>
          <a:p>
            <a:pPr lvl="3"/>
            <a:r>
              <a:rPr lang="da-DK" dirty="0" smtClean="0"/>
              <a:t>Fjerde niveau</a:t>
            </a:r>
          </a:p>
          <a:p>
            <a:pPr lvl="4"/>
            <a:r>
              <a:rPr lang="da-DK" dirty="0" smtClean="0"/>
              <a:t>Femte niveau</a:t>
            </a:r>
            <a:endParaRPr lang="da-DK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0C289C-7A0F-4037-9657-FDC56D04B742}" type="datetime2">
              <a:rPr lang="da-DK" smtClean="0">
                <a:solidFill>
                  <a:prstClr val="black">
                    <a:tint val="75000"/>
                  </a:prstClr>
                </a:solidFill>
              </a:rPr>
              <a:pPr/>
              <a:t>17. maj 2016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313F1B-497F-4733-965A-2203AEC21FC2}" type="slidenum">
              <a:rPr lang="da-DK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7047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8" r:id="rId5"/>
    <p:sldLayoutId id="2147483699" r:id="rId6"/>
    <p:sldLayoutId id="2147483700" r:id="rId7"/>
    <p:sldLayoutId id="2147483701" r:id="rId8"/>
    <p:sldLayoutId id="2147483702" r:id="rId9"/>
    <p:sldLayoutId id="2147483703" r:id="rId10"/>
    <p:sldLayoutId id="2147483704" r:id="rId11"/>
    <p:sldLayoutId id="2147483705" r:id="rId12"/>
  </p:sldLayoutIdLst>
  <p:timing>
    <p:tnLst>
      <p:par>
        <p:cTn id="1" dur="indefinite" restart="never" nodeType="tmRoot"/>
      </p:par>
    </p:tnLst>
  </p:timing>
  <p:hf sldNum="0"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1052736"/>
            <a:ext cx="8229600" cy="9269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dirty="0" smtClean="0"/>
              <a:t>Klik for at redigere i master</a:t>
            </a:r>
            <a:endParaRPr lang="da-DK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2060847"/>
            <a:ext cx="8229600" cy="38164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dirty="0" smtClean="0"/>
              <a:t>Klik for at redigere i master</a:t>
            </a:r>
          </a:p>
          <a:p>
            <a:pPr lvl="1"/>
            <a:r>
              <a:rPr lang="da-DK" dirty="0" smtClean="0"/>
              <a:t>Andet niveau</a:t>
            </a:r>
          </a:p>
          <a:p>
            <a:pPr lvl="2"/>
            <a:r>
              <a:rPr lang="da-DK" dirty="0" smtClean="0"/>
              <a:t>Tredje niveau</a:t>
            </a:r>
          </a:p>
          <a:p>
            <a:pPr lvl="3"/>
            <a:r>
              <a:rPr lang="da-DK" dirty="0" smtClean="0"/>
              <a:t>Fjerde niveau</a:t>
            </a:r>
          </a:p>
          <a:p>
            <a:pPr lvl="4"/>
            <a:r>
              <a:rPr lang="da-DK" dirty="0" smtClean="0"/>
              <a:t>Femte niveau</a:t>
            </a:r>
            <a:endParaRPr lang="da-DK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0C289C-7A0F-4037-9657-FDC56D04B742}" type="datetime2">
              <a:rPr lang="da-DK" smtClean="0">
                <a:solidFill>
                  <a:prstClr val="black">
                    <a:tint val="75000"/>
                  </a:prstClr>
                </a:solidFill>
              </a:rPr>
              <a:pPr/>
              <a:t>17. maj 2016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313F1B-497F-4733-965A-2203AEC21FC2}" type="slidenum">
              <a:rPr lang="da-DK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71465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6" r:id="rId10"/>
    <p:sldLayoutId id="2147483717" r:id="rId11"/>
    <p:sldLayoutId id="2147483718" r:id="rId12"/>
  </p:sldLayoutIdLst>
  <p:timing>
    <p:tnLst>
      <p:par>
        <p:cTn id="1" dur="indefinite" restart="never" nodeType="tmRoot"/>
      </p:par>
    </p:tnLst>
  </p:timing>
  <p:hf sldNum="0"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starwswiki.amstest.dk/PersonStatusService%20(Version%2016).ashx" TargetMode="External"/><Relationship Id="rId2" Type="http://schemas.openxmlformats.org/officeDocument/2006/relationships/hyperlink" Target="http://starwswiki.amstest.dk/PersonStatusService%20(Version%2016).ashx?HL=personstatusservice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starwswiki.amstest.dk/PersonStatusService%20(Version%2016).ashx#GetVariablePersonStatus_" TargetMode="External"/><Relationship Id="rId4" Type="http://schemas.openxmlformats.org/officeDocument/2006/relationships/image" Target="../media/image6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starwswiki.amstest.dk/" TargetMode="External"/><Relationship Id="rId2" Type="http://schemas.openxmlformats.org/officeDocument/2006/relationships/hyperlink" Target="https://starwiki.atlassian.net/wiki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dfdg.dk/" TargetMode="External"/><Relationship Id="rId4" Type="http://schemas.openxmlformats.org/officeDocument/2006/relationships/hyperlink" Target="https://dokumentationsarkiv.star.dk/Pages/default.aspx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starwiki.atlassian.net/wiki/display/LOG/Dataflow+mellem+DFDG+og+aftagere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starwiki.atlassian.net/wiki/display/LOG/Applikationsstruktur+-+Applikationslandskab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s://starwiki.atlassian.net/wiki/display/LOG/Henvisning+til+virksomhed" TargetMode="External"/><Relationship Id="rId13" Type="http://schemas.openxmlformats.org/officeDocument/2006/relationships/hyperlink" Target="https://starwiki.atlassian.net/wiki/display/LOG/Plan+og+tilbud" TargetMode="External"/><Relationship Id="rId18" Type="http://schemas.openxmlformats.org/officeDocument/2006/relationships/hyperlink" Target="https://starwiki.atlassian.net/wiki/pages/viewpage.action?pageId=2490470" TargetMode="External"/><Relationship Id="rId26" Type="http://schemas.openxmlformats.org/officeDocument/2006/relationships/hyperlink" Target="https://starwiki.atlassian.net/wiki/display/LOG/Stamdata" TargetMode="External"/><Relationship Id="rId3" Type="http://schemas.openxmlformats.org/officeDocument/2006/relationships/hyperlink" Target="https://starwiki.atlassian.net/wiki/display/LOG/A-kassemedlemsskab" TargetMode="External"/><Relationship Id="rId21" Type="http://schemas.openxmlformats.org/officeDocument/2006/relationships/hyperlink" Target="https://starwiki.atlassian.net/wiki/display/LOG/Planer" TargetMode="External"/><Relationship Id="rId7" Type="http://schemas.openxmlformats.org/officeDocument/2006/relationships/hyperlink" Target="https://starwiki.atlassian.net/wiki/pages/viewpage.action?pageId=2490427" TargetMode="External"/><Relationship Id="rId12" Type="http://schemas.openxmlformats.org/officeDocument/2006/relationships/hyperlink" Target="https://starwiki.atlassian.net/wiki/display/LOG/Myndigheder+og+organisationer" TargetMode="External"/><Relationship Id="rId17" Type="http://schemas.openxmlformats.org/officeDocument/2006/relationships/hyperlink" Target="https://starwiki.atlassian.net/wiki/display/LOG/Visitation" TargetMode="External"/><Relationship Id="rId25" Type="http://schemas.openxmlformats.org/officeDocument/2006/relationships/hyperlink" Target="https://starwiki.atlassian.net/wiki/display/LOG/Ydelser" TargetMode="External"/><Relationship Id="rId2" Type="http://schemas.openxmlformats.org/officeDocument/2006/relationships/hyperlink" Target="https://starwiki.atlassian.net/wiki/display/LOG/A-kassebeskeder" TargetMode="External"/><Relationship Id="rId16" Type="http://schemas.openxmlformats.org/officeDocument/2006/relationships/hyperlink" Target="https://starwiki.atlassian.net/wiki/display/LOG/Tilmelding+og+afmelding" TargetMode="External"/><Relationship Id="rId20" Type="http://schemas.openxmlformats.org/officeDocument/2006/relationships/hyperlink" Target="https://starwiki.atlassian.net/wiki/display/LOG/Virksomhedsrettet+indsats" TargetMode="External"/><Relationship Id="rId29" Type="http://schemas.openxmlformats.org/officeDocument/2006/relationships/hyperlink" Target="https://starwiki.atlassian.net/wiki/pages/viewpage.action?pageId=2490395" TargetMode="External"/><Relationship Id="rId1" Type="http://schemas.openxmlformats.org/officeDocument/2006/relationships/slideLayout" Target="../slideLayouts/slideLayout5.xml"/><Relationship Id="rId6" Type="http://schemas.openxmlformats.org/officeDocument/2006/relationships/hyperlink" Target="https://starwiki.atlassian.net/wiki/pages/viewpage.action?pageId=2490419" TargetMode="External"/><Relationship Id="rId11" Type="http://schemas.openxmlformats.org/officeDocument/2006/relationships/hyperlink" Target="https://starwiki.atlassian.net/wiki/display/LOG/Min+plan+-+logisk+datamodel" TargetMode="External"/><Relationship Id="rId24" Type="http://schemas.openxmlformats.org/officeDocument/2006/relationships/hyperlink" Target="https://starwiki.atlassian.net/wiki/display/LOG/Ledelse+og+administration" TargetMode="External"/><Relationship Id="rId5" Type="http://schemas.openxmlformats.org/officeDocument/2006/relationships/hyperlink" Target="https://starwiki.atlassian.net/wiki/display/LOG/Borger" TargetMode="External"/><Relationship Id="rId15" Type="http://schemas.openxmlformats.org/officeDocument/2006/relationships/hyperlink" Target="https://starwiki.atlassian.net/wiki/display/LOG/Refusion+og+tilskud" TargetMode="External"/><Relationship Id="rId23" Type="http://schemas.openxmlformats.org/officeDocument/2006/relationships/hyperlink" Target="https://starwiki.atlassian.net/wiki/display/LOG/Forvaltning" TargetMode="External"/><Relationship Id="rId28" Type="http://schemas.openxmlformats.org/officeDocument/2006/relationships/hyperlink" Target="https://starwiki.atlassian.net/wiki/pages/viewpage.action?pageId=2490439" TargetMode="External"/><Relationship Id="rId10" Type="http://schemas.openxmlformats.org/officeDocument/2006/relationships/hyperlink" Target="https://starwiki.atlassian.net/wiki/display/LOG/Match+og+tilmelding" TargetMode="External"/><Relationship Id="rId19" Type="http://schemas.openxmlformats.org/officeDocument/2006/relationships/hyperlink" Target="https://starwiki.atlassian.net/wiki/pages/viewpage.action?pageId=2490469" TargetMode="External"/><Relationship Id="rId4" Type="http://schemas.openxmlformats.org/officeDocument/2006/relationships/hyperlink" Target="https://starwiki.atlassian.net/wiki/pages/viewpage.action?pageId=2490423" TargetMode="External"/><Relationship Id="rId9" Type="http://schemas.openxmlformats.org/officeDocument/2006/relationships/hyperlink" Target="https://starwiki.atlassian.net/wiki/pages/viewpage.action?pageId=2490408" TargetMode="External"/><Relationship Id="rId14" Type="http://schemas.openxmlformats.org/officeDocument/2006/relationships/hyperlink" Target="https://starwiki.atlassian.net/wiki/display/LOG/Rammeaftaler" TargetMode="External"/><Relationship Id="rId22" Type="http://schemas.openxmlformats.org/officeDocument/2006/relationships/hyperlink" Target="https://starwiki.atlassian.net/wiki/display/LOG/Tilbud+og+aktiviteter" TargetMode="External"/><Relationship Id="rId27" Type="http://schemas.openxmlformats.org/officeDocument/2006/relationships/hyperlink" Target="https://starwiki.atlassian.net/wiki/display/LOG/Supportering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starwiki.atlassian.net/wiki/display/KON/Principper+for+dataejerskab+og+deling+af+DFDG+data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281868" y="1858274"/>
            <a:ext cx="6733359" cy="1273507"/>
          </a:xfrm>
        </p:spPr>
        <p:txBody>
          <a:bodyPr>
            <a:normAutofit/>
          </a:bodyPr>
          <a:lstStyle/>
          <a:p>
            <a:r>
              <a:rPr lang="da-DK" dirty="0" smtClean="0"/>
              <a:t>SUP</a:t>
            </a:r>
            <a:br>
              <a:rPr lang="da-DK" dirty="0" smtClean="0"/>
            </a:br>
            <a:r>
              <a:rPr lang="da-DK" sz="3200" dirty="0" err="1" smtClean="0"/>
              <a:t>STAR’s</a:t>
            </a:r>
            <a:r>
              <a:rPr lang="da-DK" sz="3200" dirty="0" smtClean="0"/>
              <a:t> Udstillings Platform</a:t>
            </a:r>
            <a:endParaRPr lang="da-DK" sz="3200" dirty="0">
              <a:solidFill>
                <a:srgbClr val="666666"/>
              </a:solidFill>
            </a:endParaRPr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466476" y="3590108"/>
            <a:ext cx="6400800" cy="1270992"/>
          </a:xfrm>
        </p:spPr>
        <p:txBody>
          <a:bodyPr>
            <a:normAutofit/>
          </a:bodyPr>
          <a:lstStyle/>
          <a:p>
            <a:r>
              <a:rPr lang="da-DK" sz="2400" dirty="0" smtClean="0">
                <a:solidFill>
                  <a:srgbClr val="515151"/>
                </a:solidFill>
              </a:rPr>
              <a:t>DFDG overblik</a:t>
            </a:r>
            <a:br>
              <a:rPr lang="da-DK" sz="2400" dirty="0" smtClean="0">
                <a:solidFill>
                  <a:srgbClr val="515151"/>
                </a:solidFill>
              </a:rPr>
            </a:br>
            <a:endParaRPr lang="da-DK" sz="2400" dirty="0">
              <a:solidFill>
                <a:srgbClr val="515151"/>
              </a:solidFill>
            </a:endParaRPr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339A0-5D60-4687-836E-BE8226A939DA}" type="datetime2">
              <a:rPr lang="da-DK" smtClean="0"/>
              <a:t>17. maj 2016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57104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DFDG og </a:t>
            </a:r>
            <a:r>
              <a:rPr lang="da-DK" dirty="0" err="1" smtClean="0"/>
              <a:t>Governance</a:t>
            </a:r>
            <a:r>
              <a:rPr lang="da-DK" dirty="0" smtClean="0"/>
              <a:t> 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da-DK" dirty="0"/>
              <a:t>DFDG </a:t>
            </a:r>
            <a:r>
              <a:rPr lang="da-DK" dirty="0" smtClean="0"/>
              <a:t>har mange interessenter og afhængigheder og dermed bruge for en stærk </a:t>
            </a:r>
            <a:r>
              <a:rPr lang="da-DK" dirty="0" err="1" smtClean="0"/>
              <a:t>Governance</a:t>
            </a:r>
            <a:r>
              <a:rPr lang="da-DK" dirty="0" smtClean="0"/>
              <a:t> i forholde til forretningsafklaring, prioritering, tilsagn, service versionering, </a:t>
            </a:r>
            <a:r>
              <a:rPr lang="da-DK" dirty="0" err="1" smtClean="0"/>
              <a:t>release</a:t>
            </a:r>
            <a:r>
              <a:rPr lang="da-DK" dirty="0" smtClean="0"/>
              <a:t> og test </a:t>
            </a:r>
            <a:r>
              <a:rPr lang="da-DK" dirty="0" smtClean="0"/>
              <a:t>management samt fejlrettelsesproces</a:t>
            </a:r>
            <a:endParaRPr lang="da-DK" dirty="0" smtClean="0"/>
          </a:p>
          <a:p>
            <a:endParaRPr lang="da-DK" dirty="0" smtClean="0"/>
          </a:p>
          <a:p>
            <a:r>
              <a:rPr lang="da-DK" dirty="0" smtClean="0"/>
              <a:t>I forholde til en udstillingsplatform vil DFDG eksisterende </a:t>
            </a:r>
            <a:r>
              <a:rPr lang="da-DK" dirty="0" err="1" smtClean="0"/>
              <a:t>Governance</a:t>
            </a:r>
            <a:r>
              <a:rPr lang="da-DK" dirty="0" smtClean="0"/>
              <a:t> model kunne anvendes</a:t>
            </a:r>
            <a:endParaRPr lang="da-DK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C583C-2984-4AC0-89EF-A05CCF3FD84A}" type="datetime2">
              <a:rPr lang="da-DK" smtClean="0"/>
              <a:t>17. maj 2016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988365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a-DK" dirty="0" err="1" smtClean="0"/>
              <a:t>Governance</a:t>
            </a:r>
            <a:r>
              <a:rPr lang="da-DK" dirty="0" smtClean="0"/>
              <a:t> - del 1</a:t>
            </a:r>
            <a:br>
              <a:rPr lang="da-DK" dirty="0" smtClean="0"/>
            </a:br>
            <a:r>
              <a:rPr lang="da-DK" sz="3600" dirty="0" smtClean="0"/>
              <a:t>Forretningsafklaring</a:t>
            </a:r>
            <a:r>
              <a:rPr lang="da-DK" sz="3600" dirty="0"/>
              <a:t>, prioritering, </a:t>
            </a:r>
            <a:r>
              <a:rPr lang="da-DK" sz="3600" dirty="0" smtClean="0"/>
              <a:t>tilsagn</a:t>
            </a:r>
            <a:endParaRPr lang="da-DK" sz="3600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da-DK" dirty="0" smtClean="0"/>
              <a:t>Først hovedtrin i </a:t>
            </a:r>
            <a:r>
              <a:rPr lang="da-DK" dirty="0" err="1" smtClean="0"/>
              <a:t>governanceprocessen</a:t>
            </a:r>
            <a:r>
              <a:rPr lang="da-DK" dirty="0" smtClean="0"/>
              <a:t> der er relevant er, hvor STAR med interessenter fastlægger hvilke forretning der skal etableres / ændres</a:t>
            </a:r>
          </a:p>
          <a:p>
            <a:endParaRPr lang="da-DK" dirty="0" smtClean="0"/>
          </a:p>
          <a:p>
            <a:r>
              <a:rPr lang="da-DK" dirty="0" smtClean="0"/>
              <a:t>Relevans i denne sammenhæng</a:t>
            </a:r>
          </a:p>
          <a:p>
            <a:pPr lvl="1"/>
            <a:r>
              <a:rPr lang="da-DK" dirty="0" smtClean="0"/>
              <a:t>Forretningsmæssig baggrund (ISB)</a:t>
            </a:r>
          </a:p>
          <a:p>
            <a:pPr lvl="1"/>
            <a:r>
              <a:rPr lang="da-DK" dirty="0" smtClean="0"/>
              <a:t>Prioritering ud fra forretningsværdi</a:t>
            </a:r>
          </a:p>
          <a:p>
            <a:pPr lvl="1"/>
            <a:r>
              <a:rPr lang="da-DK" dirty="0" smtClean="0"/>
              <a:t>Løsningsmodel og berørte service (</a:t>
            </a:r>
            <a:r>
              <a:rPr lang="da-DK" dirty="0" err="1" smtClean="0"/>
              <a:t>Epic</a:t>
            </a:r>
            <a:r>
              <a:rPr lang="da-DK" dirty="0" smtClean="0"/>
              <a:t>) </a:t>
            </a:r>
          </a:p>
          <a:p>
            <a:r>
              <a:rPr lang="da-DK" dirty="0" smtClean="0"/>
              <a:t>Med disse nås at få overblik</a:t>
            </a:r>
          </a:p>
          <a:p>
            <a:pPr lvl="1"/>
            <a:r>
              <a:rPr lang="da-DK" dirty="0" smtClean="0"/>
              <a:t>Over baggrund og overordnet løsningsmodel</a:t>
            </a:r>
          </a:p>
          <a:p>
            <a:pPr lvl="1"/>
            <a:r>
              <a:rPr lang="da-DK" dirty="0" smtClean="0"/>
              <a:t>Hvornår det etableres i </a:t>
            </a:r>
            <a:r>
              <a:rPr lang="da-DK" dirty="0" err="1" smtClean="0"/>
              <a:t>releasecyklen</a:t>
            </a:r>
            <a:r>
              <a:rPr lang="da-DK" dirty="0" smtClean="0"/>
              <a:t> i forholde til de 4 årlige </a:t>
            </a:r>
            <a:r>
              <a:rPr lang="da-DK" dirty="0" err="1" smtClean="0"/>
              <a:t>releases</a:t>
            </a:r>
            <a:r>
              <a:rPr lang="da-DK" dirty="0" smtClean="0"/>
              <a:t> og dermed muliggør en overordnet planlægning </a:t>
            </a:r>
          </a:p>
          <a:p>
            <a:pPr lvl="1"/>
            <a:endParaRPr lang="da-DK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C583C-2984-4AC0-89EF-A05CCF3FD84A}" type="datetime2">
              <a:rPr lang="da-DK" smtClean="0"/>
              <a:t>17. maj 2016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742349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23528" y="1052736"/>
            <a:ext cx="8568952" cy="926976"/>
          </a:xfrm>
        </p:spPr>
        <p:txBody>
          <a:bodyPr>
            <a:normAutofit fontScale="90000"/>
          </a:bodyPr>
          <a:lstStyle/>
          <a:p>
            <a:r>
              <a:rPr lang="da-DK" dirty="0" err="1" smtClean="0"/>
              <a:t>Governance</a:t>
            </a:r>
            <a:r>
              <a:rPr lang="da-DK" dirty="0" smtClean="0"/>
              <a:t> - del 2</a:t>
            </a:r>
            <a:br>
              <a:rPr lang="da-DK" dirty="0" smtClean="0"/>
            </a:br>
            <a:r>
              <a:rPr lang="da-DK" sz="3200" dirty="0" smtClean="0"/>
              <a:t>Service </a:t>
            </a:r>
            <a:r>
              <a:rPr lang="da-DK" sz="3200" dirty="0"/>
              <a:t>versionering, </a:t>
            </a:r>
            <a:r>
              <a:rPr lang="da-DK" sz="3200" dirty="0" err="1"/>
              <a:t>release</a:t>
            </a:r>
            <a:r>
              <a:rPr lang="da-DK" sz="3200" dirty="0"/>
              <a:t> og test </a:t>
            </a:r>
            <a:r>
              <a:rPr lang="da-DK" sz="3200" dirty="0"/>
              <a:t>management samt fejlrettelsesproces</a:t>
            </a:r>
            <a:endParaRPr lang="da-DK" sz="3600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2420887"/>
            <a:ext cx="8229600" cy="3816425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da-DK" dirty="0" smtClean="0"/>
              <a:t>Andet hovedtrin i </a:t>
            </a:r>
            <a:r>
              <a:rPr lang="da-DK" dirty="0" err="1" smtClean="0"/>
              <a:t>governanceprocessen</a:t>
            </a:r>
            <a:r>
              <a:rPr lang="da-DK" dirty="0" smtClean="0"/>
              <a:t> der er relevant er, hvor løsningen verificeres og servicesnifflader fastlægger samt </a:t>
            </a:r>
            <a:r>
              <a:rPr lang="da-DK" dirty="0" err="1" smtClean="0"/>
              <a:t>releaseplan</a:t>
            </a:r>
            <a:r>
              <a:rPr lang="da-DK" dirty="0" smtClean="0"/>
              <a:t> fastlægges</a:t>
            </a:r>
          </a:p>
          <a:p>
            <a:endParaRPr lang="da-DK" dirty="0" smtClean="0"/>
          </a:p>
          <a:p>
            <a:r>
              <a:rPr lang="da-DK" dirty="0" smtClean="0"/>
              <a:t>Relevans i denne sammenhæng</a:t>
            </a:r>
          </a:p>
          <a:p>
            <a:pPr lvl="1"/>
            <a:r>
              <a:rPr lang="da-DK" dirty="0" smtClean="0"/>
              <a:t>Den konkrete løsningsmodel og forretningsdetaljeret </a:t>
            </a:r>
            <a:r>
              <a:rPr lang="da-DK" dirty="0" err="1" smtClean="0"/>
              <a:t>forretningsflows</a:t>
            </a:r>
            <a:r>
              <a:rPr lang="da-DK" dirty="0" smtClean="0"/>
              <a:t> fastlægges (</a:t>
            </a:r>
            <a:r>
              <a:rPr lang="da-DK" dirty="0" err="1" smtClean="0"/>
              <a:t>Epic</a:t>
            </a:r>
            <a:r>
              <a:rPr lang="da-DK" dirty="0" smtClean="0"/>
              <a:t>)</a:t>
            </a:r>
          </a:p>
          <a:p>
            <a:pPr lvl="1"/>
            <a:r>
              <a:rPr lang="da-DK" dirty="0" smtClean="0"/>
              <a:t>Prioritering til </a:t>
            </a:r>
            <a:r>
              <a:rPr lang="da-DK" dirty="0" err="1" smtClean="0"/>
              <a:t>release</a:t>
            </a:r>
            <a:r>
              <a:rPr lang="da-DK" dirty="0" smtClean="0"/>
              <a:t>, i hvilken </a:t>
            </a:r>
            <a:r>
              <a:rPr lang="da-DK" dirty="0" err="1" smtClean="0"/>
              <a:t>release</a:t>
            </a:r>
            <a:r>
              <a:rPr lang="da-DK" dirty="0" smtClean="0"/>
              <a:t> er det med og ca. hvornår laves det i DFDG</a:t>
            </a:r>
          </a:p>
          <a:p>
            <a:pPr lvl="1"/>
            <a:r>
              <a:rPr lang="da-DK" dirty="0" smtClean="0"/>
              <a:t>Service snitflader fastlægges inkl. attributter og forretningsregler, valideringer m.v. (</a:t>
            </a:r>
            <a:r>
              <a:rPr lang="da-DK" dirty="0" err="1" smtClean="0"/>
              <a:t>Epic</a:t>
            </a:r>
            <a:r>
              <a:rPr lang="da-DK" dirty="0" smtClean="0"/>
              <a:t>) </a:t>
            </a:r>
          </a:p>
          <a:p>
            <a:r>
              <a:rPr lang="da-DK" dirty="0" smtClean="0"/>
              <a:t>Med disse nås at få overblik</a:t>
            </a:r>
          </a:p>
          <a:p>
            <a:pPr lvl="1"/>
            <a:r>
              <a:rPr lang="da-DK" dirty="0" smtClean="0"/>
              <a:t>Hvilke konkrete ændringer der sker til snitflader og dermed data</a:t>
            </a:r>
          </a:p>
          <a:p>
            <a:pPr lvl="1"/>
            <a:r>
              <a:rPr lang="da-DK" dirty="0" smtClean="0"/>
              <a:t>Varsling af disse ændringer</a:t>
            </a:r>
          </a:p>
          <a:p>
            <a:pPr lvl="1"/>
            <a:r>
              <a:rPr lang="da-DK" dirty="0" smtClean="0"/>
              <a:t>Hvornår DFDG planlægger det udvikles og dermed muliggøres detailplanlægning </a:t>
            </a:r>
          </a:p>
          <a:p>
            <a:pPr lvl="1"/>
            <a:r>
              <a:rPr lang="da-DK" dirty="0" smtClean="0"/>
              <a:t>Status på </a:t>
            </a:r>
            <a:r>
              <a:rPr lang="da-DK" dirty="0" err="1" smtClean="0"/>
              <a:t>DFDG’s</a:t>
            </a:r>
            <a:r>
              <a:rPr lang="da-DK" dirty="0" smtClean="0"/>
              <a:t> </a:t>
            </a:r>
            <a:r>
              <a:rPr lang="da-DK" dirty="0" smtClean="0"/>
              <a:t>udviklingsfremdrift</a:t>
            </a:r>
          </a:p>
          <a:p>
            <a:pPr lvl="1"/>
            <a:r>
              <a:rPr lang="da-DK" dirty="0" smtClean="0"/>
              <a:t>Mulighed for koble sig </a:t>
            </a:r>
            <a:r>
              <a:rPr lang="da-DK" dirty="0" err="1" smtClean="0"/>
              <a:t>fejlhåndtreringsprocessen</a:t>
            </a:r>
            <a:r>
              <a:rPr lang="da-DK" dirty="0" smtClean="0"/>
              <a:t> (</a:t>
            </a:r>
            <a:r>
              <a:rPr lang="da-DK" dirty="0" err="1" smtClean="0"/>
              <a:t>Fogbugz</a:t>
            </a:r>
            <a:r>
              <a:rPr lang="da-DK" smtClean="0"/>
              <a:t>)</a:t>
            </a:r>
            <a:endParaRPr lang="da-DK" dirty="0" smtClean="0"/>
          </a:p>
          <a:p>
            <a:pPr marL="457200" lvl="1" indent="0">
              <a:buNone/>
            </a:pPr>
            <a:endParaRPr lang="da-DK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C583C-2984-4AC0-89EF-A05CCF3FD84A}" type="datetime2">
              <a:rPr lang="da-DK" smtClean="0"/>
              <a:t>17. maj 2016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366130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da-DK" sz="4000" dirty="0" smtClean="0"/>
              <a:t>Karakteristika ved </a:t>
            </a:r>
            <a:r>
              <a:rPr lang="da-DK" sz="4000" dirty="0" err="1" smtClean="0"/>
              <a:t>DFDG’s</a:t>
            </a:r>
            <a:r>
              <a:rPr lang="da-DK" sz="4000" dirty="0" smtClean="0"/>
              <a:t> udviklingsmodel </a:t>
            </a:r>
            <a:endParaRPr lang="da-DK" sz="4000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Lang forretningsmæssig afklaringsproces</a:t>
            </a:r>
          </a:p>
          <a:p>
            <a:r>
              <a:rPr lang="da-DK" dirty="0" smtClean="0"/>
              <a:t>Mange interessenter</a:t>
            </a:r>
          </a:p>
          <a:p>
            <a:r>
              <a:rPr lang="da-DK" dirty="0" smtClean="0"/>
              <a:t>Forretningsdrevet ikke datadrevet</a:t>
            </a:r>
          </a:p>
          <a:p>
            <a:r>
              <a:rPr lang="da-DK" dirty="0" smtClean="0"/>
              <a:t>Agil udviklingsmodel</a:t>
            </a:r>
          </a:p>
          <a:p>
            <a:r>
              <a:rPr lang="da-DK" dirty="0" smtClean="0"/>
              <a:t>Fælles testeforløb</a:t>
            </a:r>
            <a:endParaRPr lang="da-DK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C583C-2984-4AC0-89EF-A05CCF3FD84A}" type="datetime2">
              <a:rPr lang="da-DK" smtClean="0"/>
              <a:t>17. maj 2016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5727561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a-DK" dirty="0" smtClean="0"/>
              <a:t>Hvordan får man et nemt overblik over </a:t>
            </a:r>
            <a:r>
              <a:rPr lang="da-DK" dirty="0" err="1" smtClean="0"/>
              <a:t>DFDG’s</a:t>
            </a:r>
            <a:r>
              <a:rPr lang="da-DK" dirty="0" smtClean="0"/>
              <a:t> data</a:t>
            </a:r>
            <a:endParaRPr lang="da-DK" dirty="0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78B10-9397-491D-8188-5E10EB693B19}" type="datetime2">
              <a:rPr lang="da-DK" smtClean="0"/>
              <a:t>17. maj 2016</a:t>
            </a:fld>
            <a:endParaRPr lang="da-DK"/>
          </a:p>
        </p:txBody>
      </p:sp>
      <p:sp>
        <p:nvSpPr>
          <p:cNvPr id="4" name="Rektangel 3"/>
          <p:cNvSpPr/>
          <p:nvPr/>
        </p:nvSpPr>
        <p:spPr>
          <a:xfrm>
            <a:off x="323528" y="2276872"/>
            <a:ext cx="336553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a-DK" b="1" dirty="0" err="1">
                <a:hlinkClick r:id="rId2" tooltip="PersonStatusService (Version 16)"/>
              </a:rPr>
              <a:t>PersonStatusService</a:t>
            </a:r>
            <a:r>
              <a:rPr lang="da-DK" b="1" dirty="0">
                <a:hlinkClick r:id="rId2" tooltip="PersonStatusService (Version 16)"/>
              </a:rPr>
              <a:t> (Version 16</a:t>
            </a:r>
            <a:r>
              <a:rPr lang="da-DK" b="1" dirty="0" smtClean="0">
                <a:hlinkClick r:id="rId2" tooltip="PersonStatusService (Version 16)"/>
              </a:rPr>
              <a:t>)</a:t>
            </a:r>
            <a:r>
              <a:rPr lang="da-DK" b="1" dirty="0" smtClean="0"/>
              <a:t> </a:t>
            </a:r>
            <a:endParaRPr lang="da-DK" dirty="0"/>
          </a:p>
        </p:txBody>
      </p:sp>
      <p:sp>
        <p:nvSpPr>
          <p:cNvPr id="5" name="Rektangel 4"/>
          <p:cNvSpPr/>
          <p:nvPr/>
        </p:nvSpPr>
        <p:spPr>
          <a:xfrm>
            <a:off x="0" y="5949280"/>
            <a:ext cx="4572000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a-DK" sz="1100" dirty="0">
                <a:hlinkClick r:id="rId3"/>
              </a:rPr>
              <a:t>http://starwswiki.amstest.dk/PersonStatusService%20(Version%2016).ashx</a:t>
            </a:r>
            <a:r>
              <a:rPr lang="da-DK" sz="1100" dirty="0"/>
              <a:t>? </a:t>
            </a:r>
          </a:p>
        </p:txBody>
      </p:sp>
      <p:pic>
        <p:nvPicPr>
          <p:cNvPr id="6" name="Billed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5576" y="2824775"/>
            <a:ext cx="4210819" cy="2811466"/>
          </a:xfrm>
          <a:prstGeom prst="rect">
            <a:avLst/>
          </a:prstGeom>
        </p:spPr>
      </p:pic>
      <p:sp>
        <p:nvSpPr>
          <p:cNvPr id="7" name="Rektangel 6"/>
          <p:cNvSpPr/>
          <p:nvPr/>
        </p:nvSpPr>
        <p:spPr>
          <a:xfrm>
            <a:off x="3567534" y="2276872"/>
            <a:ext cx="25006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a-DK" dirty="0" err="1">
                <a:hlinkClick r:id="rId5"/>
              </a:rPr>
              <a:t>GetVariablePersonStatus</a:t>
            </a:r>
            <a:endParaRPr lang="da-DK" dirty="0"/>
          </a:p>
        </p:txBody>
      </p:sp>
      <p:sp>
        <p:nvSpPr>
          <p:cNvPr id="8" name="Tekstfelt 7"/>
          <p:cNvSpPr txBox="1"/>
          <p:nvPr/>
        </p:nvSpPr>
        <p:spPr>
          <a:xfrm>
            <a:off x="5364088" y="2753180"/>
            <a:ext cx="352839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400" dirty="0" smtClean="0"/>
              <a:t>Overblik over alle de mest anvendte data i DFDG.</a:t>
            </a:r>
          </a:p>
          <a:p>
            <a:endParaRPr lang="da-DK" sz="2400" dirty="0" smtClean="0"/>
          </a:p>
          <a:p>
            <a:r>
              <a:rPr lang="da-DK" sz="2400" dirty="0" smtClean="0"/>
              <a:t>Bemærk at det er på tværs af dataejerskab </a:t>
            </a:r>
            <a:endParaRPr lang="da-DK" sz="2400" dirty="0"/>
          </a:p>
        </p:txBody>
      </p:sp>
    </p:spTree>
    <p:extLst>
      <p:ext uri="{BB962C8B-B14F-4D97-AF65-F5344CB8AC3E}">
        <p14:creationId xmlns:p14="http://schemas.microsoft.com/office/powerpoint/2010/main" val="1165672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da-DK" sz="3200" dirty="0" smtClean="0"/>
              <a:t>Hvor findes det informationer om DFDG </a:t>
            </a:r>
            <a:endParaRPr lang="da-DK" sz="3200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da-DK" dirty="0" smtClean="0"/>
              <a:t>WS-</a:t>
            </a:r>
            <a:r>
              <a:rPr lang="da-DK" dirty="0" err="1" smtClean="0"/>
              <a:t>wiki</a:t>
            </a:r>
            <a:r>
              <a:rPr lang="da-DK" dirty="0" smtClean="0"/>
              <a:t> - Arkitektur, forretningsmæssig beskrivelse m.v.</a:t>
            </a:r>
          </a:p>
          <a:p>
            <a:pPr lvl="1"/>
            <a:r>
              <a:rPr lang="da-DK" dirty="0">
                <a:hlinkClick r:id="rId2"/>
              </a:rPr>
              <a:t>https://starwiki.atlassian.net/wiki</a:t>
            </a:r>
            <a:r>
              <a:rPr lang="da-DK" dirty="0" smtClean="0">
                <a:hlinkClick r:id="rId2"/>
              </a:rPr>
              <a:t>/</a:t>
            </a:r>
            <a:endParaRPr lang="da-DK" dirty="0" smtClean="0"/>
          </a:p>
          <a:p>
            <a:r>
              <a:rPr lang="da-DK" dirty="0" smtClean="0"/>
              <a:t>WS-</a:t>
            </a:r>
            <a:r>
              <a:rPr lang="da-DK" dirty="0" err="1" smtClean="0"/>
              <a:t>wiki</a:t>
            </a:r>
            <a:r>
              <a:rPr lang="da-DK" dirty="0" smtClean="0"/>
              <a:t> - Servicesniflade (indhold flyttes til ovenstående på et tidspunkt)</a:t>
            </a:r>
          </a:p>
          <a:p>
            <a:pPr lvl="1"/>
            <a:r>
              <a:rPr lang="da-DK" dirty="0">
                <a:hlinkClick r:id="rId3"/>
              </a:rPr>
              <a:t>http://starwswiki.amstest.dk</a:t>
            </a:r>
            <a:r>
              <a:rPr lang="da-DK" dirty="0" smtClean="0">
                <a:hlinkClick r:id="rId3"/>
              </a:rPr>
              <a:t>/</a:t>
            </a:r>
            <a:r>
              <a:rPr lang="da-DK" dirty="0" smtClean="0"/>
              <a:t> </a:t>
            </a:r>
          </a:p>
          <a:p>
            <a:r>
              <a:rPr lang="da-DK" dirty="0" smtClean="0"/>
              <a:t>Dokumentationsarkiv – Planer for </a:t>
            </a:r>
            <a:r>
              <a:rPr lang="da-DK" dirty="0" err="1" smtClean="0"/>
              <a:t>release</a:t>
            </a:r>
            <a:r>
              <a:rPr lang="da-DK" dirty="0" smtClean="0"/>
              <a:t>, Forretningsmæssige og tekniske beskrivelser for udviklingsopgaver, </a:t>
            </a:r>
            <a:r>
              <a:rPr lang="da-DK" dirty="0" err="1" smtClean="0"/>
              <a:t>Governance</a:t>
            </a:r>
            <a:r>
              <a:rPr lang="da-DK" dirty="0" smtClean="0"/>
              <a:t> m.v. (kræver login)</a:t>
            </a:r>
          </a:p>
          <a:p>
            <a:pPr lvl="1"/>
            <a:r>
              <a:rPr lang="da-DK" dirty="0">
                <a:hlinkClick r:id="rId4"/>
              </a:rPr>
              <a:t>https://</a:t>
            </a:r>
            <a:r>
              <a:rPr lang="da-DK" dirty="0" smtClean="0">
                <a:hlinkClick r:id="rId4"/>
              </a:rPr>
              <a:t>dokumentationsarkiv.star.dk/Pages/default.aspx</a:t>
            </a:r>
            <a:r>
              <a:rPr lang="da-DK" dirty="0" smtClean="0"/>
              <a:t> </a:t>
            </a:r>
          </a:p>
          <a:p>
            <a:r>
              <a:rPr lang="da-DK" dirty="0" smtClean="0"/>
              <a:t>DFDG – </a:t>
            </a:r>
            <a:r>
              <a:rPr lang="da-DK" dirty="0" err="1" smtClean="0"/>
              <a:t>Releasenotes</a:t>
            </a:r>
            <a:r>
              <a:rPr lang="da-DK" dirty="0" smtClean="0"/>
              <a:t>, vejledninger m.v.</a:t>
            </a:r>
          </a:p>
          <a:p>
            <a:pPr lvl="1"/>
            <a:r>
              <a:rPr lang="da-DK" dirty="0">
                <a:hlinkClick r:id="rId5"/>
              </a:rPr>
              <a:t>http://dfdg.dk</a:t>
            </a:r>
            <a:r>
              <a:rPr lang="da-DK" dirty="0" smtClean="0">
                <a:hlinkClick r:id="rId5"/>
              </a:rPr>
              <a:t>/</a:t>
            </a:r>
            <a:r>
              <a:rPr lang="da-DK" dirty="0" smtClean="0"/>
              <a:t> </a:t>
            </a:r>
          </a:p>
          <a:p>
            <a:pPr marL="0" indent="0">
              <a:buNone/>
            </a:pPr>
            <a:endParaRPr lang="da-DK" dirty="0" smtClean="0"/>
          </a:p>
          <a:p>
            <a:pPr lvl="1"/>
            <a:endParaRPr lang="da-DK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C583C-2984-4AC0-89EF-A05CCF3FD84A}" type="datetime2">
              <a:rPr lang="da-DK" smtClean="0"/>
              <a:t>17. maj 2016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800780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Hvad er DFDG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da-DK" dirty="0" smtClean="0"/>
              <a:t>Transaktionsorienteret borger/sagsbehandler system baseret på service </a:t>
            </a:r>
          </a:p>
          <a:p>
            <a:pPr lvl="1"/>
            <a:r>
              <a:rPr lang="da-DK" dirty="0" smtClean="0"/>
              <a:t>Webservicesnitflade </a:t>
            </a:r>
            <a:r>
              <a:rPr lang="da-DK" dirty="0"/>
              <a:t>(SOAP/XML format)</a:t>
            </a:r>
          </a:p>
          <a:p>
            <a:pPr lvl="2"/>
            <a:r>
              <a:rPr lang="da-DK" dirty="0"/>
              <a:t>CRUD og forretningsoperationer</a:t>
            </a:r>
          </a:p>
          <a:p>
            <a:pPr lvl="1"/>
            <a:r>
              <a:rPr lang="da-DK" dirty="0"/>
              <a:t>Kø-mekanisme, (WSRM lignende kø)</a:t>
            </a:r>
          </a:p>
          <a:p>
            <a:r>
              <a:rPr lang="da-DK" dirty="0" smtClean="0"/>
              <a:t>Ingen frontend (brugersnitflader)</a:t>
            </a:r>
          </a:p>
          <a:p>
            <a:pPr lvl="1"/>
            <a:r>
              <a:rPr lang="da-DK" dirty="0" smtClean="0"/>
              <a:t>Snitflade udstillers fra:</a:t>
            </a:r>
          </a:p>
          <a:p>
            <a:pPr lvl="2"/>
            <a:r>
              <a:rPr lang="da-DK" dirty="0" smtClean="0"/>
              <a:t>Jobnet (STAR) mod borger</a:t>
            </a:r>
          </a:p>
          <a:p>
            <a:pPr lvl="2"/>
            <a:r>
              <a:rPr lang="da-DK" dirty="0" smtClean="0"/>
              <a:t>Kommunale </a:t>
            </a:r>
            <a:r>
              <a:rPr lang="da-DK" dirty="0" err="1" smtClean="0"/>
              <a:t>sagssystemer</a:t>
            </a:r>
            <a:r>
              <a:rPr lang="da-DK" dirty="0" smtClean="0"/>
              <a:t> mod Jobcenter medarbejder og anden aktør</a:t>
            </a:r>
          </a:p>
          <a:p>
            <a:pPr lvl="2"/>
            <a:r>
              <a:rPr lang="da-DK" dirty="0" smtClean="0"/>
              <a:t>A-kasse systemer mod jobkonsulenter i a-kasse</a:t>
            </a:r>
          </a:p>
          <a:p>
            <a:pPr lvl="2"/>
            <a:r>
              <a:rPr lang="da-DK" dirty="0" smtClean="0"/>
              <a:t>Flere andre systemer f.eks. Kommunalt ydelsessystem og </a:t>
            </a:r>
            <a:r>
              <a:rPr lang="da-DK" dirty="0" err="1" smtClean="0"/>
              <a:t>eDagpenge</a:t>
            </a:r>
            <a:r>
              <a:rPr lang="da-DK" dirty="0" smtClean="0"/>
              <a:t> </a:t>
            </a:r>
            <a:endParaRPr lang="da-DK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C583C-2984-4AC0-89EF-A05CCF3FD84A}" type="datetime2">
              <a:rPr lang="da-DK" smtClean="0"/>
              <a:t>17. maj 2016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842363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sz="3600" dirty="0" err="1"/>
              <a:t>Dataflow</a:t>
            </a:r>
            <a:r>
              <a:rPr lang="da-DK" sz="3600" dirty="0"/>
              <a:t> mellem DFDG og </a:t>
            </a:r>
            <a:r>
              <a:rPr lang="da-DK" sz="3600" dirty="0" smtClean="0"/>
              <a:t>aftagere</a:t>
            </a:r>
            <a:endParaRPr lang="da-DK" sz="3600" dirty="0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78B10-9397-491D-8188-5E10EB693B19}" type="datetime2">
              <a:rPr lang="da-DK" smtClean="0"/>
              <a:t>17. maj 2016</a:t>
            </a:fld>
            <a:endParaRPr lang="da-DK"/>
          </a:p>
        </p:txBody>
      </p:sp>
      <p:pic>
        <p:nvPicPr>
          <p:cNvPr id="4" name="Billed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1744337"/>
            <a:ext cx="4464496" cy="4091835"/>
          </a:xfrm>
          <a:prstGeom prst="rect">
            <a:avLst/>
          </a:prstGeom>
        </p:spPr>
      </p:pic>
      <p:sp>
        <p:nvSpPr>
          <p:cNvPr id="5" name="Rektangel 4"/>
          <p:cNvSpPr/>
          <p:nvPr/>
        </p:nvSpPr>
        <p:spPr>
          <a:xfrm>
            <a:off x="457200" y="5826954"/>
            <a:ext cx="5382344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a-DK" sz="1100" dirty="0">
                <a:hlinkClick r:id="rId3"/>
              </a:rPr>
              <a:t>https://</a:t>
            </a:r>
            <a:r>
              <a:rPr lang="da-DK" sz="1100" dirty="0" smtClean="0">
                <a:hlinkClick r:id="rId3"/>
              </a:rPr>
              <a:t>starwiki.atlassian.net/wiki/display/LOG/Dataflow+mellem+DFDG+og+aftagere</a:t>
            </a:r>
            <a:r>
              <a:rPr lang="da-DK" sz="1100" dirty="0" smtClean="0"/>
              <a:t> </a:t>
            </a:r>
            <a:endParaRPr lang="da-DK" sz="1100" dirty="0"/>
          </a:p>
        </p:txBody>
      </p:sp>
    </p:spTree>
    <p:extLst>
      <p:ext uri="{BB962C8B-B14F-4D97-AF65-F5344CB8AC3E}">
        <p14:creationId xmlns:p14="http://schemas.microsoft.com/office/powerpoint/2010/main" val="24866684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78B10-9397-491D-8188-5E10EB693B19}" type="datetime2">
              <a:rPr lang="da-DK" smtClean="0"/>
              <a:t>17. maj 2016</a:t>
            </a:fld>
            <a:endParaRPr lang="da-DK"/>
          </a:p>
        </p:txBody>
      </p:sp>
      <p:pic>
        <p:nvPicPr>
          <p:cNvPr id="1026" name="Picture 2" descr="https://starwiki.atlassian.net/wiki/download/attachments/2490394/image2015-11-30%2015%3A14%3A16.png?version=1&amp;modificationDate=1453390703886&amp;api=v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052736"/>
            <a:ext cx="6336704" cy="48335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ktangel 4"/>
          <p:cNvSpPr/>
          <p:nvPr/>
        </p:nvSpPr>
        <p:spPr>
          <a:xfrm>
            <a:off x="107504" y="5920162"/>
            <a:ext cx="5526360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a-DK" sz="1100" dirty="0">
                <a:hlinkClick r:id="rId3"/>
              </a:rPr>
              <a:t>https://starwiki.atlassian.net/wiki/display/LOG/Applikationsstruktur+-+</a:t>
            </a:r>
            <a:r>
              <a:rPr lang="da-DK" sz="1100" dirty="0" smtClean="0">
                <a:hlinkClick r:id="rId3"/>
              </a:rPr>
              <a:t>Applikationslandskab</a:t>
            </a:r>
            <a:r>
              <a:rPr lang="da-DK" sz="1100" dirty="0" smtClean="0"/>
              <a:t> </a:t>
            </a:r>
            <a:endParaRPr lang="da-DK" sz="1100" dirty="0"/>
          </a:p>
        </p:txBody>
      </p:sp>
      <p:sp>
        <p:nvSpPr>
          <p:cNvPr id="7" name="Rektangel 6"/>
          <p:cNvSpPr/>
          <p:nvPr/>
        </p:nvSpPr>
        <p:spPr>
          <a:xfrm rot="16200000">
            <a:off x="-1429246" y="2880419"/>
            <a:ext cx="430053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a-DK" sz="3200" dirty="0"/>
              <a:t>Applikationsstruktur </a:t>
            </a:r>
            <a:r>
              <a:rPr lang="da-DK" sz="3200" dirty="0" smtClean="0"/>
              <a:t>–</a:t>
            </a:r>
            <a:br>
              <a:rPr lang="da-DK" sz="3200" dirty="0" smtClean="0"/>
            </a:br>
            <a:r>
              <a:rPr lang="da-DK" sz="3200" dirty="0" smtClean="0"/>
              <a:t>Applikationslandskab </a:t>
            </a:r>
            <a:endParaRPr lang="da-DK" sz="3200" dirty="0"/>
          </a:p>
        </p:txBody>
      </p:sp>
    </p:spTree>
    <p:extLst>
      <p:ext uri="{BB962C8B-B14F-4D97-AF65-F5344CB8AC3E}">
        <p14:creationId xmlns:p14="http://schemas.microsoft.com/office/powerpoint/2010/main" val="1415776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139952" y="1318846"/>
            <a:ext cx="3835679" cy="432048"/>
          </a:xfrm>
        </p:spPr>
        <p:txBody>
          <a:bodyPr>
            <a:normAutofit fontScale="90000"/>
          </a:bodyPr>
          <a:lstStyle/>
          <a:p>
            <a:r>
              <a:rPr lang="da-DK" sz="2400" dirty="0" smtClean="0"/>
              <a:t>Forretningsprocesser</a:t>
            </a:r>
            <a:endParaRPr lang="da-DK" sz="2400" dirty="0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84996" y="1750894"/>
            <a:ext cx="4038600" cy="4198386"/>
          </a:xfrm>
        </p:spPr>
        <p:txBody>
          <a:bodyPr>
            <a:normAutofit fontScale="62500" lnSpcReduction="20000"/>
          </a:bodyPr>
          <a:lstStyle/>
          <a:p>
            <a:r>
              <a:rPr lang="da-DK" dirty="0">
                <a:hlinkClick r:id="rId2"/>
              </a:rPr>
              <a:t>A-kassebeskeder</a:t>
            </a:r>
            <a:r>
              <a:rPr lang="da-DK" dirty="0"/>
              <a:t> </a:t>
            </a:r>
          </a:p>
          <a:p>
            <a:r>
              <a:rPr lang="da-DK" dirty="0">
                <a:hlinkClick r:id="rId3"/>
              </a:rPr>
              <a:t>A-kassemedlemsskab</a:t>
            </a:r>
            <a:r>
              <a:rPr lang="da-DK" dirty="0"/>
              <a:t> </a:t>
            </a:r>
          </a:p>
          <a:p>
            <a:r>
              <a:rPr lang="da-DK" dirty="0">
                <a:hlinkClick r:id="rId4"/>
              </a:rPr>
              <a:t>Beskæftigelsessag</a:t>
            </a:r>
            <a:r>
              <a:rPr lang="da-DK" dirty="0"/>
              <a:t> </a:t>
            </a:r>
          </a:p>
          <a:p>
            <a:r>
              <a:rPr lang="da-DK" dirty="0">
                <a:hlinkClick r:id="rId5"/>
              </a:rPr>
              <a:t>Borger</a:t>
            </a:r>
            <a:r>
              <a:rPr lang="da-DK" dirty="0"/>
              <a:t> </a:t>
            </a:r>
          </a:p>
          <a:p>
            <a:r>
              <a:rPr lang="da-DK" dirty="0">
                <a:hlinkClick r:id="rId6"/>
              </a:rPr>
              <a:t>Forsørgelsesbaseret indkomst</a:t>
            </a:r>
            <a:r>
              <a:rPr lang="da-DK" dirty="0"/>
              <a:t> </a:t>
            </a:r>
          </a:p>
          <a:p>
            <a:r>
              <a:rPr lang="da-DK" dirty="0">
                <a:hlinkClick r:id="rId7"/>
              </a:rPr>
              <a:t>Fravær, fritagelser og rådighed</a:t>
            </a:r>
            <a:r>
              <a:rPr lang="da-DK" dirty="0"/>
              <a:t> </a:t>
            </a:r>
          </a:p>
          <a:p>
            <a:r>
              <a:rPr lang="da-DK" dirty="0">
                <a:hlinkClick r:id="rId8"/>
              </a:rPr>
              <a:t>Henvisning til virksomhed</a:t>
            </a:r>
            <a:r>
              <a:rPr lang="da-DK" dirty="0"/>
              <a:t> </a:t>
            </a:r>
          </a:p>
          <a:p>
            <a:r>
              <a:rPr lang="da-DK" dirty="0">
                <a:hlinkClick r:id="rId9"/>
              </a:rPr>
              <a:t>Jobsøgningsmodel</a:t>
            </a:r>
            <a:r>
              <a:rPr lang="da-DK" dirty="0"/>
              <a:t> </a:t>
            </a:r>
          </a:p>
          <a:p>
            <a:r>
              <a:rPr lang="da-DK" dirty="0">
                <a:hlinkClick r:id="rId10"/>
              </a:rPr>
              <a:t>Match og tilmelding</a:t>
            </a:r>
            <a:r>
              <a:rPr lang="da-DK" dirty="0"/>
              <a:t> </a:t>
            </a:r>
          </a:p>
          <a:p>
            <a:r>
              <a:rPr lang="da-DK" dirty="0">
                <a:hlinkClick r:id="rId11"/>
              </a:rPr>
              <a:t>Min plan - logisk datamodel</a:t>
            </a:r>
            <a:r>
              <a:rPr lang="da-DK" dirty="0"/>
              <a:t> </a:t>
            </a:r>
          </a:p>
          <a:p>
            <a:r>
              <a:rPr lang="da-DK" dirty="0">
                <a:hlinkClick r:id="rId12"/>
              </a:rPr>
              <a:t>Myndigheder og organisationer</a:t>
            </a:r>
            <a:r>
              <a:rPr lang="da-DK" dirty="0"/>
              <a:t> </a:t>
            </a:r>
          </a:p>
          <a:p>
            <a:r>
              <a:rPr lang="da-DK" dirty="0">
                <a:hlinkClick r:id="rId13"/>
              </a:rPr>
              <a:t>Plan og tilbud</a:t>
            </a:r>
            <a:r>
              <a:rPr lang="da-DK" dirty="0"/>
              <a:t> </a:t>
            </a:r>
          </a:p>
          <a:p>
            <a:r>
              <a:rPr lang="da-DK" dirty="0">
                <a:hlinkClick r:id="rId14"/>
              </a:rPr>
              <a:t>Rammeaftaler</a:t>
            </a:r>
            <a:r>
              <a:rPr lang="da-DK" dirty="0"/>
              <a:t> </a:t>
            </a:r>
          </a:p>
          <a:p>
            <a:r>
              <a:rPr lang="da-DK" dirty="0">
                <a:hlinkClick r:id="rId15"/>
              </a:rPr>
              <a:t>Refusion og tilskud</a:t>
            </a:r>
            <a:r>
              <a:rPr lang="da-DK" dirty="0"/>
              <a:t> </a:t>
            </a:r>
          </a:p>
          <a:p>
            <a:r>
              <a:rPr lang="da-DK" dirty="0">
                <a:hlinkClick r:id="rId16"/>
              </a:rPr>
              <a:t>Tilmelding og afmelding</a:t>
            </a:r>
            <a:r>
              <a:rPr lang="da-DK" dirty="0"/>
              <a:t> 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75996" y="1750894"/>
            <a:ext cx="4038600" cy="4198386"/>
          </a:xfrm>
        </p:spPr>
        <p:txBody>
          <a:bodyPr vert="horz" lIns="91440" tIns="45720" rIns="91440" bIns="45720" rtlCol="0">
            <a:normAutofit fontScale="62500" lnSpcReduction="20000"/>
          </a:bodyPr>
          <a:lstStyle/>
          <a:p>
            <a:r>
              <a:rPr lang="da-DK" dirty="0">
                <a:hlinkClick r:id="rId17"/>
              </a:rPr>
              <a:t>Visitation</a:t>
            </a:r>
            <a:endParaRPr lang="da-DK" dirty="0"/>
          </a:p>
          <a:p>
            <a:r>
              <a:rPr lang="da-DK" dirty="0">
                <a:hlinkClick r:id="rId18"/>
              </a:rPr>
              <a:t>Kontaktforløb</a:t>
            </a:r>
            <a:endParaRPr lang="da-DK" dirty="0"/>
          </a:p>
          <a:p>
            <a:r>
              <a:rPr lang="da-DK" dirty="0">
                <a:hlinkClick r:id="rId19"/>
              </a:rPr>
              <a:t>Jobsøgning</a:t>
            </a:r>
            <a:endParaRPr lang="da-DK" dirty="0"/>
          </a:p>
          <a:p>
            <a:r>
              <a:rPr lang="da-DK" dirty="0">
                <a:hlinkClick r:id="rId20"/>
              </a:rPr>
              <a:t>Virksomhedsrettet indsats</a:t>
            </a:r>
            <a:endParaRPr lang="da-DK" dirty="0"/>
          </a:p>
          <a:p>
            <a:r>
              <a:rPr lang="da-DK" dirty="0">
                <a:hlinkClick r:id="rId21"/>
              </a:rPr>
              <a:t>Planer</a:t>
            </a:r>
            <a:endParaRPr lang="da-DK" dirty="0"/>
          </a:p>
          <a:p>
            <a:r>
              <a:rPr lang="da-DK" dirty="0">
                <a:hlinkClick r:id="rId22"/>
              </a:rPr>
              <a:t>Tilbud og aktiviteter</a:t>
            </a:r>
            <a:endParaRPr lang="da-DK" dirty="0"/>
          </a:p>
          <a:p>
            <a:r>
              <a:rPr lang="da-DK" dirty="0">
                <a:hlinkClick r:id="rId23"/>
              </a:rPr>
              <a:t>Forvaltning</a:t>
            </a:r>
            <a:endParaRPr lang="da-DK" dirty="0"/>
          </a:p>
          <a:p>
            <a:r>
              <a:rPr lang="da-DK" dirty="0">
                <a:hlinkClick r:id="rId24"/>
              </a:rPr>
              <a:t>Ledelse og administration</a:t>
            </a:r>
            <a:endParaRPr lang="da-DK" dirty="0"/>
          </a:p>
          <a:p>
            <a:r>
              <a:rPr lang="da-DK" dirty="0">
                <a:hlinkClick r:id="rId25"/>
              </a:rPr>
              <a:t>Ydelser</a:t>
            </a:r>
            <a:endParaRPr lang="da-DK" dirty="0"/>
          </a:p>
          <a:p>
            <a:r>
              <a:rPr lang="da-DK" dirty="0">
                <a:hlinkClick r:id="rId26"/>
              </a:rPr>
              <a:t>Stamdata</a:t>
            </a:r>
            <a:endParaRPr lang="da-DK" dirty="0"/>
          </a:p>
          <a:p>
            <a:r>
              <a:rPr lang="da-DK" dirty="0" err="1">
                <a:hlinkClick r:id="rId27"/>
              </a:rPr>
              <a:t>Supportering</a:t>
            </a:r>
            <a:endParaRPr lang="da-DK" dirty="0"/>
          </a:p>
          <a:p>
            <a:endParaRPr lang="da-DK" dirty="0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60C6B-29BE-4DBF-89F6-F842B3924481}" type="datetime2">
              <a:rPr lang="da-DK" smtClean="0"/>
              <a:t>17. maj 2016</a:t>
            </a:fld>
            <a:endParaRPr lang="da-DK"/>
          </a:p>
        </p:txBody>
      </p:sp>
      <p:sp>
        <p:nvSpPr>
          <p:cNvPr id="6" name="Titel 1"/>
          <p:cNvSpPr txBox="1">
            <a:spLocks/>
          </p:cNvSpPr>
          <p:nvPr/>
        </p:nvSpPr>
        <p:spPr>
          <a:xfrm>
            <a:off x="107504" y="1318846"/>
            <a:ext cx="3835679" cy="4320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da-DK" sz="2400" dirty="0"/>
              <a:t>Logiske datamodeller</a:t>
            </a:r>
          </a:p>
        </p:txBody>
      </p:sp>
      <p:sp>
        <p:nvSpPr>
          <p:cNvPr id="7" name="Rektangel 6"/>
          <p:cNvSpPr/>
          <p:nvPr/>
        </p:nvSpPr>
        <p:spPr>
          <a:xfrm>
            <a:off x="457200" y="5880110"/>
            <a:ext cx="4572000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a-DK" sz="1100" dirty="0">
                <a:hlinkClick r:id="rId28"/>
              </a:rPr>
              <a:t>https://starwiki.atlassian.net/wiki/pages/viewpage.action?pageId=2490439</a:t>
            </a:r>
            <a:r>
              <a:rPr lang="da-DK" sz="1100" dirty="0"/>
              <a:t> </a:t>
            </a:r>
          </a:p>
        </p:txBody>
      </p:sp>
      <p:sp>
        <p:nvSpPr>
          <p:cNvPr id="8" name="Rektangel 7"/>
          <p:cNvSpPr/>
          <p:nvPr/>
        </p:nvSpPr>
        <p:spPr>
          <a:xfrm>
            <a:off x="457200" y="6033105"/>
            <a:ext cx="4572000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a-DK" sz="1100" dirty="0">
                <a:hlinkClick r:id="rId29"/>
              </a:rPr>
              <a:t>https://starwiki.atlassian.net/wiki/pages/viewpage.action?pageId=2490395</a:t>
            </a:r>
            <a:r>
              <a:rPr lang="da-DK" sz="11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9322670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a-DK" dirty="0" smtClean="0"/>
              <a:t>Centrale domæner i DFDG</a:t>
            </a:r>
            <a:br>
              <a:rPr lang="da-DK" dirty="0" smtClean="0"/>
            </a:br>
            <a:r>
              <a:rPr lang="da-DK" sz="3100" dirty="0" smtClean="0"/>
              <a:t>Mange begreber for det samme</a:t>
            </a:r>
            <a:endParaRPr lang="da-DK" sz="3100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da-DK" dirty="0" smtClean="0"/>
              <a:t>Visitation </a:t>
            </a:r>
          </a:p>
          <a:p>
            <a:pPr lvl="1"/>
            <a:r>
              <a:rPr lang="da-DK" dirty="0" smtClean="0"/>
              <a:t>Målgrupper og kategorisering</a:t>
            </a:r>
          </a:p>
          <a:p>
            <a:pPr lvl="1"/>
            <a:r>
              <a:rPr lang="da-DK" dirty="0" smtClean="0"/>
              <a:t>Tilmelding </a:t>
            </a:r>
            <a:r>
              <a:rPr lang="da-DK" dirty="0"/>
              <a:t>og </a:t>
            </a:r>
            <a:r>
              <a:rPr lang="da-DK" dirty="0" smtClean="0"/>
              <a:t>afmelding</a:t>
            </a:r>
          </a:p>
          <a:p>
            <a:pPr lvl="1"/>
            <a:r>
              <a:rPr lang="da-DK" dirty="0" smtClean="0"/>
              <a:t>Forberedelsesskema (Statslige del på Jobnet)</a:t>
            </a:r>
            <a:endParaRPr lang="da-DK" dirty="0"/>
          </a:p>
          <a:p>
            <a:r>
              <a:rPr lang="da-DK" dirty="0" smtClean="0"/>
              <a:t>Kontaktforløb </a:t>
            </a:r>
          </a:p>
          <a:p>
            <a:pPr lvl="1"/>
            <a:r>
              <a:rPr lang="da-DK" dirty="0" smtClean="0"/>
              <a:t>Samtaler</a:t>
            </a:r>
          </a:p>
          <a:p>
            <a:pPr lvl="1"/>
            <a:r>
              <a:rPr lang="da-DK" dirty="0" smtClean="0"/>
              <a:t>Bookinger (fra Jobcentre ikke a-kasse)</a:t>
            </a:r>
          </a:p>
          <a:p>
            <a:pPr lvl="1"/>
            <a:r>
              <a:rPr lang="da-DK" dirty="0" smtClean="0"/>
              <a:t>Fravær</a:t>
            </a:r>
            <a:r>
              <a:rPr lang="da-DK" dirty="0"/>
              <a:t>, fritagelser og </a:t>
            </a:r>
            <a:r>
              <a:rPr lang="da-DK" dirty="0" smtClean="0"/>
              <a:t>rådighed (kun på dagpengemodtager)</a:t>
            </a:r>
          </a:p>
          <a:p>
            <a:r>
              <a:rPr lang="da-DK" dirty="0" smtClean="0"/>
              <a:t>Jobsøgning</a:t>
            </a:r>
          </a:p>
          <a:p>
            <a:pPr lvl="1"/>
            <a:r>
              <a:rPr lang="da-DK" dirty="0" smtClean="0"/>
              <a:t>Krav til Jobsøgning (Dem der indgår i relation til Min Plan ellers a-kasse)</a:t>
            </a:r>
          </a:p>
          <a:p>
            <a:pPr lvl="1"/>
            <a:r>
              <a:rPr lang="da-DK" dirty="0" smtClean="0"/>
              <a:t>Joblog</a:t>
            </a:r>
            <a:endParaRPr lang="da-DK" dirty="0"/>
          </a:p>
          <a:p>
            <a:r>
              <a:rPr lang="da-DK" dirty="0" smtClean="0"/>
              <a:t>Planer</a:t>
            </a:r>
          </a:p>
          <a:p>
            <a:pPr lvl="1"/>
            <a:r>
              <a:rPr lang="da-DK" dirty="0" smtClean="0"/>
              <a:t>Min Plan og plantyper</a:t>
            </a:r>
          </a:p>
          <a:p>
            <a:r>
              <a:rPr lang="da-DK" dirty="0" smtClean="0"/>
              <a:t>Tilbud </a:t>
            </a:r>
            <a:r>
              <a:rPr lang="da-DK" dirty="0"/>
              <a:t>og </a:t>
            </a:r>
            <a:r>
              <a:rPr lang="da-DK" dirty="0" smtClean="0"/>
              <a:t>aktiviteter</a:t>
            </a:r>
          </a:p>
          <a:p>
            <a:pPr lvl="1"/>
            <a:r>
              <a:rPr lang="da-DK" dirty="0" smtClean="0"/>
              <a:t>Aktiviteter</a:t>
            </a:r>
          </a:p>
          <a:p>
            <a:r>
              <a:rPr lang="da-DK" dirty="0" smtClean="0"/>
              <a:t>Stamdata</a:t>
            </a:r>
            <a:endParaRPr lang="da-DK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C583C-2984-4AC0-89EF-A05CCF3FD84A}" type="datetime2">
              <a:rPr lang="da-DK" smtClean="0"/>
              <a:t>17. maj 2016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6826506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da-DK" sz="3600" dirty="0"/>
              <a:t>Principper for </a:t>
            </a:r>
            <a:r>
              <a:rPr lang="da-DK" sz="3600" dirty="0" smtClean="0"/>
              <a:t>dataejerskab</a:t>
            </a:r>
            <a:br>
              <a:rPr lang="da-DK" sz="3600" dirty="0" smtClean="0"/>
            </a:br>
            <a:r>
              <a:rPr lang="da-DK" sz="3600" dirty="0" smtClean="0"/>
              <a:t>og </a:t>
            </a:r>
            <a:r>
              <a:rPr lang="da-DK" sz="3600" dirty="0"/>
              <a:t>deling af DFDG data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da-DK" sz="2400" dirty="0"/>
              <a:t>Data i DFDG kan have forskelligt dataejerskab</a:t>
            </a:r>
          </a:p>
          <a:p>
            <a:pPr lvl="1"/>
            <a:r>
              <a:rPr lang="da-DK" sz="1900" dirty="0" smtClean="0"/>
              <a:t>Andre </a:t>
            </a:r>
            <a:r>
              <a:rPr lang="da-DK" sz="1900" dirty="0"/>
              <a:t>statslige myndigheder, fx Digitaliseringsstyrelsen, SKAT, Kriminalforsorgen, sundhedsvæsnet, klassifikationer for uddannelser etc</a:t>
            </a:r>
            <a:r>
              <a:rPr lang="da-DK" sz="1900" dirty="0" smtClean="0"/>
              <a:t>.</a:t>
            </a:r>
            <a:endParaRPr lang="da-DK" sz="1900" dirty="0"/>
          </a:p>
          <a:p>
            <a:pPr lvl="1"/>
            <a:r>
              <a:rPr lang="da-DK" sz="1900" dirty="0" smtClean="0"/>
              <a:t>Fælles </a:t>
            </a:r>
            <a:r>
              <a:rPr lang="da-DK" sz="1900" dirty="0" err="1"/>
              <a:t>myndighedsmetadata</a:t>
            </a:r>
            <a:r>
              <a:rPr lang="da-DK" sz="1900" dirty="0"/>
              <a:t> på beskæftigelsesområdet (som kan være aftalt mellem parterne)</a:t>
            </a:r>
          </a:p>
          <a:p>
            <a:pPr lvl="1"/>
            <a:r>
              <a:rPr lang="da-DK" sz="1900" dirty="0" smtClean="0"/>
              <a:t>STAR-metadata </a:t>
            </a:r>
            <a:r>
              <a:rPr lang="da-DK" sz="1900" dirty="0"/>
              <a:t>(Jobnet, </a:t>
            </a:r>
            <a:r>
              <a:rPr lang="da-DK" sz="1900" dirty="0" err="1"/>
              <a:t>Jobbing</a:t>
            </a:r>
            <a:r>
              <a:rPr lang="da-DK" sz="1900" dirty="0"/>
              <a:t>, </a:t>
            </a:r>
            <a:r>
              <a:rPr lang="da-DK" sz="1900" dirty="0" err="1"/>
              <a:t>MitJobkompas</a:t>
            </a:r>
            <a:r>
              <a:rPr lang="da-DK" sz="1900" dirty="0" smtClean="0"/>
              <a:t>, VITAS </a:t>
            </a:r>
            <a:r>
              <a:rPr lang="da-DK" sz="1900" dirty="0"/>
              <a:t>med flere)</a:t>
            </a:r>
          </a:p>
          <a:p>
            <a:pPr lvl="1"/>
            <a:r>
              <a:rPr lang="da-DK" sz="1900" dirty="0" smtClean="0"/>
              <a:t>Kommuner</a:t>
            </a:r>
            <a:endParaRPr lang="da-DK" sz="1900" dirty="0"/>
          </a:p>
          <a:p>
            <a:pPr lvl="1"/>
            <a:r>
              <a:rPr lang="da-DK" sz="1900" dirty="0" smtClean="0"/>
              <a:t>A-kasser</a:t>
            </a:r>
          </a:p>
          <a:p>
            <a:r>
              <a:rPr lang="da-DK" sz="2400" dirty="0" smtClean="0"/>
              <a:t>Dataejerskab og –ansvar</a:t>
            </a:r>
          </a:p>
          <a:p>
            <a:pPr lvl="1"/>
            <a:r>
              <a:rPr lang="da-DK" sz="2000" dirty="0" smtClean="0"/>
              <a:t>Der er være flere parter der har ansvaret for at opdaterer data, f.eks. borger selv eller en sagsbehandler </a:t>
            </a:r>
          </a:p>
          <a:p>
            <a:pPr lvl="1"/>
            <a:r>
              <a:rPr lang="da-DK" sz="2000" dirty="0" smtClean="0"/>
              <a:t>Selve dataejerskabet er entydigt</a:t>
            </a:r>
            <a:endParaRPr lang="da-DK" sz="2000" dirty="0"/>
          </a:p>
          <a:p>
            <a:endParaRPr lang="da-DK" sz="2300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C583C-2984-4AC0-89EF-A05CCF3FD84A}" type="datetime2">
              <a:rPr lang="da-DK" smtClean="0"/>
              <a:t>17. maj 2016</a:t>
            </a:fld>
            <a:endParaRPr lang="da-DK"/>
          </a:p>
        </p:txBody>
      </p:sp>
      <p:sp>
        <p:nvSpPr>
          <p:cNvPr id="5" name="Rektangel 4"/>
          <p:cNvSpPr/>
          <p:nvPr/>
        </p:nvSpPr>
        <p:spPr>
          <a:xfrm>
            <a:off x="323528" y="5910044"/>
            <a:ext cx="6174432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a-DK" sz="1100" dirty="0" smtClean="0">
                <a:hlinkClick r:id="rId2"/>
              </a:rPr>
              <a:t>https</a:t>
            </a:r>
            <a:r>
              <a:rPr lang="da-DK" sz="1100" dirty="0">
                <a:hlinkClick r:id="rId2"/>
              </a:rPr>
              <a:t>://starwiki.atlassian.net/wiki/display/KON/Principper+for+dataejerskab+og+deling+af+DFDG+data</a:t>
            </a:r>
            <a:r>
              <a:rPr lang="da-DK" sz="11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18226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dirty="0" smtClean="0"/>
              <a:t>Data som helhed i DFDG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104456"/>
          </a:xfrm>
        </p:spPr>
        <p:txBody>
          <a:bodyPr>
            <a:normAutofit fontScale="62500" lnSpcReduction="20000"/>
          </a:bodyPr>
          <a:lstStyle/>
          <a:p>
            <a:r>
              <a:rPr lang="da-DK" dirty="0" smtClean="0"/>
              <a:t>Forskellig relevans i forhold til anvendelse</a:t>
            </a:r>
          </a:p>
          <a:p>
            <a:pPr lvl="1"/>
            <a:r>
              <a:rPr lang="da-DK" dirty="0" smtClean="0"/>
              <a:t>DFDG har mange typer af data der ikke alle er relevante i alle sammenhænge f.eks. data/besked i borgerens beskedbakke</a:t>
            </a:r>
          </a:p>
          <a:p>
            <a:r>
              <a:rPr lang="da-DK" dirty="0" smtClean="0"/>
              <a:t>Dataelementer indeholder forskellige typer at data</a:t>
            </a:r>
          </a:p>
          <a:p>
            <a:pPr lvl="1"/>
            <a:r>
              <a:rPr lang="da-DK" dirty="0" smtClean="0"/>
              <a:t>DFDG indeholde udover struktureret data og mere ustruktureret data fra f.eks. tekst i forbindelse med en samtale afholdelse eller dokumenter og billeder i forbindelse med joblog</a:t>
            </a:r>
          </a:p>
          <a:p>
            <a:r>
              <a:rPr lang="da-DK" dirty="0" smtClean="0"/>
              <a:t>Adgang til data</a:t>
            </a:r>
          </a:p>
          <a:p>
            <a:pPr lvl="1"/>
            <a:r>
              <a:rPr lang="da-DK" dirty="0" smtClean="0"/>
              <a:t>DFDG håndtere adgang til data ud fra flere dimensioner og ikke blot på borger niveau</a:t>
            </a:r>
          </a:p>
          <a:p>
            <a:r>
              <a:rPr lang="da-DK" dirty="0" smtClean="0"/>
              <a:t>Dataejerskab</a:t>
            </a:r>
          </a:p>
          <a:p>
            <a:pPr lvl="1"/>
            <a:r>
              <a:rPr lang="da-DK" dirty="0" smtClean="0"/>
              <a:t>Selvom data er i DFDG er DFDG ikke altid dataejere</a:t>
            </a:r>
          </a:p>
          <a:p>
            <a:r>
              <a:rPr lang="da-DK" dirty="0" smtClean="0"/>
              <a:t>Data er struktureret mod deres primær anvendelse</a:t>
            </a:r>
          </a:p>
          <a:p>
            <a:pPr lvl="1"/>
            <a:r>
              <a:rPr lang="da-DK" dirty="0" smtClean="0"/>
              <a:t>DFDG er udstiller data via Web service og forretning og de tilhørende data er derfor ”skåret” til det formål</a:t>
            </a:r>
            <a:endParaRPr lang="da-DK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C583C-2984-4AC0-89EF-A05CCF3FD84A}" type="datetime2">
              <a:rPr lang="da-DK" smtClean="0"/>
              <a:t>17. maj 2016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912726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Lidt tal på DFDG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a-DK" dirty="0" smtClean="0"/>
              <a:t>Ca. 70.000 brugere pr. dag, primært via Jobnet</a:t>
            </a:r>
          </a:p>
          <a:p>
            <a:r>
              <a:rPr lang="da-DK" dirty="0" smtClean="0"/>
              <a:t>Ca. 7.000 samtidige brugere på Jobnet</a:t>
            </a:r>
          </a:p>
          <a:p>
            <a:r>
              <a:rPr lang="da-DK" dirty="0" smtClean="0"/>
              <a:t>Mellem 1-2 </a:t>
            </a:r>
            <a:r>
              <a:rPr lang="da-DK" dirty="0" err="1" smtClean="0"/>
              <a:t>mill</a:t>
            </a:r>
            <a:r>
              <a:rPr lang="da-DK" dirty="0" smtClean="0"/>
              <a:t>. hits pr. dag på DFDG</a:t>
            </a:r>
          </a:p>
          <a:p>
            <a:r>
              <a:rPr lang="da-DK" dirty="0" smtClean="0"/>
              <a:t>Antal </a:t>
            </a:r>
            <a:r>
              <a:rPr lang="da-DK" dirty="0"/>
              <a:t>bookinger </a:t>
            </a:r>
            <a:r>
              <a:rPr lang="da-DK" dirty="0" smtClean="0"/>
              <a:t>i alt</a:t>
            </a:r>
            <a:r>
              <a:rPr lang="da-DK" dirty="0"/>
              <a:t> </a:t>
            </a:r>
            <a:r>
              <a:rPr lang="da-DK" dirty="0" smtClean="0"/>
              <a:t>1.749.793 sidste år</a:t>
            </a:r>
            <a:endParaRPr lang="da-DK" dirty="0"/>
          </a:p>
          <a:p>
            <a:r>
              <a:rPr lang="da-DK" dirty="0" smtClean="0"/>
              <a:t>Aktiviteter</a:t>
            </a:r>
            <a:r>
              <a:rPr lang="da-DK" dirty="0"/>
              <a:t> </a:t>
            </a:r>
            <a:r>
              <a:rPr lang="da-DK" dirty="0" smtClean="0"/>
              <a:t>på borgere i alt 2.845.505</a:t>
            </a:r>
            <a:endParaRPr lang="da-DK" dirty="0"/>
          </a:p>
          <a:p>
            <a:endParaRPr lang="da-DK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C583C-2984-4AC0-89EF-A05CCF3FD84A}" type="datetime2">
              <a:rPr lang="da-DK" smtClean="0"/>
              <a:t>17. maj 2016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57508186"/>
      </p:ext>
    </p:extLst>
  </p:cSld>
  <p:clrMapOvr>
    <a:masterClrMapping/>
  </p:clrMapOvr>
</p:sld>
</file>

<file path=ppt/theme/theme1.xml><?xml version="1.0" encoding="utf-8"?>
<a:theme xmlns:a="http://schemas.openxmlformats.org/drawingml/2006/main" name="STAR-PowerPoint-final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1_STAR-PowerPoint-final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STAR-PowerPoint-final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4.xml><?xml version="1.0" encoding="utf-8"?>
<a:theme xmlns:a="http://schemas.openxmlformats.org/drawingml/2006/main" name="3_STAR-PowerPoint-final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5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16D264B85A27542924C66A4A17AB694" ma:contentTypeVersion="2" ma:contentTypeDescription="Create a new document." ma:contentTypeScope="" ma:versionID="b2f7338a98bce6e84b4a2a0625bcc838">
  <xsd:schema xmlns:xsd="http://www.w3.org/2001/XMLSchema" xmlns:xs="http://www.w3.org/2001/XMLSchema" xmlns:p="http://schemas.microsoft.com/office/2006/metadata/properties" xmlns:ns3="41901bbd-1de3-4e42-aee4-90cb11ae2244" targetNamespace="http://schemas.microsoft.com/office/2006/metadata/properties" ma:root="true" ma:fieldsID="e6b1b28c696299cc0722e013444effee" ns3:_="">
    <xsd:import namespace="41901bbd-1de3-4e42-aee4-90cb11ae2244"/>
    <xsd:element name="properties">
      <xsd:complexType>
        <xsd:sequence>
          <xsd:element name="documentManagement">
            <xsd:complexType>
              <xsd:all>
                <xsd:element ref="ns3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1901bbd-1de3-4e42-aee4-90cb11ae2244" elementFormDefault="qualified">
    <xsd:import namespace="http://schemas.microsoft.com/office/2006/documentManagement/types"/>
    <xsd:import namespace="http://schemas.microsoft.com/office/infopath/2007/PartnerControls"/>
    <xsd:element name="SharedWithUsers" ma:index="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8D1C9A8-8028-410E-B490-CB245148AFD2}">
  <ds:schemaRefs>
    <ds:schemaRef ds:uri="http://schemas.openxmlformats.org/package/2006/metadata/core-properties"/>
    <ds:schemaRef ds:uri="http://purl.org/dc/elements/1.1/"/>
    <ds:schemaRef ds:uri="http://purl.org/dc/terms/"/>
    <ds:schemaRef ds:uri="http://www.w3.org/XML/1998/namespace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53B1C741-3AF2-4112-840E-AF8E9BED4389}"/>
</file>

<file path=customXml/itemProps3.xml><?xml version="1.0" encoding="utf-8"?>
<ds:datastoreItem xmlns:ds="http://schemas.openxmlformats.org/officeDocument/2006/customXml" ds:itemID="{1BE30DA6-F104-49C8-A52A-725AC6E3922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STAR-PowerPoint-final</Template>
  <TotalTime>3656</TotalTime>
  <Words>815</Words>
  <Application>Microsoft Office PowerPoint</Application>
  <PresentationFormat>Skærmshow (4:3)</PresentationFormat>
  <Paragraphs>156</Paragraphs>
  <Slides>15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2</vt:i4>
      </vt:variant>
      <vt:variant>
        <vt:lpstr>Tema</vt:lpstr>
      </vt:variant>
      <vt:variant>
        <vt:i4>4</vt:i4>
      </vt:variant>
      <vt:variant>
        <vt:lpstr>Slidetitler</vt:lpstr>
      </vt:variant>
      <vt:variant>
        <vt:i4>15</vt:i4>
      </vt:variant>
    </vt:vector>
  </HeadingPairs>
  <TitlesOfParts>
    <vt:vector size="21" baseType="lpstr">
      <vt:lpstr>Arial</vt:lpstr>
      <vt:lpstr>Calibri</vt:lpstr>
      <vt:lpstr>STAR-PowerPoint-final</vt:lpstr>
      <vt:lpstr>1_STAR-PowerPoint-final</vt:lpstr>
      <vt:lpstr>2_STAR-PowerPoint-final</vt:lpstr>
      <vt:lpstr>3_STAR-PowerPoint-final</vt:lpstr>
      <vt:lpstr>SUP STAR’s Udstillings Platform</vt:lpstr>
      <vt:lpstr>Hvad er DFDG</vt:lpstr>
      <vt:lpstr>Dataflow mellem DFDG og aftagere</vt:lpstr>
      <vt:lpstr>PowerPoint-præsentation</vt:lpstr>
      <vt:lpstr>Forretningsprocesser</vt:lpstr>
      <vt:lpstr>Centrale domæner i DFDG Mange begreber for det samme</vt:lpstr>
      <vt:lpstr>Principper for dataejerskab og deling af DFDG data</vt:lpstr>
      <vt:lpstr>Data som helhed i DFDG</vt:lpstr>
      <vt:lpstr>Lidt tal på DFDG</vt:lpstr>
      <vt:lpstr>DFDG og Governance </vt:lpstr>
      <vt:lpstr>Governance - del 1 Forretningsafklaring, prioritering, tilsagn</vt:lpstr>
      <vt:lpstr>Governance - del 2 Service versionering, release og test management samt fejlrettelsesproces</vt:lpstr>
      <vt:lpstr>Karakteristika ved DFDG’s udviklingsmodel </vt:lpstr>
      <vt:lpstr>Hvordan får man et nemt overblik over DFDG’s data</vt:lpstr>
      <vt:lpstr>Hvor findes det informationer om DFDG </vt:lpstr>
    </vt:vector>
  </TitlesOfParts>
  <Company>Visma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SUP STAR’s Udstillings Platform</dc:title>
  <dc:creator>José Rodriguez / Jørgen Fischer</dc:creator>
  <cp:lastModifiedBy>Carsten Olsen</cp:lastModifiedBy>
  <cp:revision>241</cp:revision>
  <cp:lastPrinted>2015-12-07T12:12:16Z</cp:lastPrinted>
  <dcterms:created xsi:type="dcterms:W3CDTF">2015-09-09T06:48:43Z</dcterms:created>
  <dcterms:modified xsi:type="dcterms:W3CDTF">2016-05-17T16:23:16Z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0x010100C16D264B85A27542924C66A4A17AB694</vt:lpwstr>
  </property>
</Properties>
</file>