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55"/>
  </p:notesMasterIdLst>
  <p:sldIdLst>
    <p:sldId id="272" r:id="rId2"/>
    <p:sldId id="277" r:id="rId3"/>
    <p:sldId id="276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92" r:id="rId12"/>
    <p:sldId id="295" r:id="rId13"/>
    <p:sldId id="296" r:id="rId14"/>
    <p:sldId id="297" r:id="rId15"/>
    <p:sldId id="285" r:id="rId16"/>
    <p:sldId id="286" r:id="rId17"/>
    <p:sldId id="287" r:id="rId18"/>
    <p:sldId id="288" r:id="rId19"/>
    <p:sldId id="289" r:id="rId20"/>
    <p:sldId id="291" r:id="rId21"/>
    <p:sldId id="290" r:id="rId22"/>
    <p:sldId id="293" r:id="rId23"/>
    <p:sldId id="294" r:id="rId24"/>
    <p:sldId id="299" r:id="rId25"/>
    <p:sldId id="298" r:id="rId26"/>
    <p:sldId id="301" r:id="rId27"/>
    <p:sldId id="300" r:id="rId28"/>
    <p:sldId id="302" r:id="rId29"/>
    <p:sldId id="303" r:id="rId30"/>
    <p:sldId id="304" r:id="rId31"/>
    <p:sldId id="306" r:id="rId32"/>
    <p:sldId id="305" r:id="rId33"/>
    <p:sldId id="307" r:id="rId34"/>
    <p:sldId id="310" r:id="rId35"/>
    <p:sldId id="309" r:id="rId36"/>
    <p:sldId id="311" r:id="rId37"/>
    <p:sldId id="313" r:id="rId38"/>
    <p:sldId id="312" r:id="rId39"/>
    <p:sldId id="314" r:id="rId40"/>
    <p:sldId id="316" r:id="rId41"/>
    <p:sldId id="315" r:id="rId42"/>
    <p:sldId id="317" r:id="rId43"/>
    <p:sldId id="318" r:id="rId44"/>
    <p:sldId id="319" r:id="rId45"/>
    <p:sldId id="320" r:id="rId46"/>
    <p:sldId id="321" r:id="rId47"/>
    <p:sldId id="322" r:id="rId48"/>
    <p:sldId id="324" r:id="rId49"/>
    <p:sldId id="323" r:id="rId50"/>
    <p:sldId id="325" r:id="rId51"/>
    <p:sldId id="326" r:id="rId52"/>
    <p:sldId id="327" r:id="rId53"/>
    <p:sldId id="275" r:id="rId54"/>
  </p:sldIdLst>
  <p:sldSz cx="9144000" cy="5143500" type="screen16x9"/>
  <p:notesSz cx="6858000" cy="9144000"/>
  <p:embeddedFontLst>
    <p:embeddedFont>
      <p:font typeface="Source Sans Pro Light" panose="020B0604020202020204" charset="0"/>
      <p:regular r:id="rId56"/>
      <p:bold r:id="rId57"/>
      <p:italic r:id="rId58"/>
      <p:boldItalic r:id="rId59"/>
    </p:embeddedFont>
    <p:embeddedFont>
      <p:font typeface="Source Sans Pro" panose="020B0604020202020204" charset="0"/>
      <p:regular r:id="rId60"/>
      <p:bold r:id="rId61"/>
      <p:italic r:id="rId62"/>
      <p:boldItalic r:id="rId63"/>
    </p:embeddedFont>
    <p:embeddedFont>
      <p:font typeface="Source Sans Pro SemiBold" panose="020B060402020202020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178CFA-4EC1-4E45-AA82-4D3E8B8CE012}">
  <a:tblStyle styleId="{C3178CFA-4EC1-4E45-AA82-4D3E8B8CE0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5" autoAdjust="0"/>
    <p:restoredTop sz="95301" autoAdjust="0"/>
  </p:normalViewPr>
  <p:slideViewPr>
    <p:cSldViewPr snapToGrid="0">
      <p:cViewPr varScale="1">
        <p:scale>
          <a:sx n="139" d="100"/>
          <a:sy n="139" d="100"/>
        </p:scale>
        <p:origin x="110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Oversat: Først i begrænsningen viser mesteren sig</a:t>
            </a:r>
          </a:p>
          <a:p>
            <a:r>
              <a:rPr lang="da-DK" dirty="0" smtClean="0"/>
              <a:t>Læresætning,</a:t>
            </a:r>
            <a:r>
              <a:rPr lang="da-DK" baseline="0" dirty="0" smtClean="0"/>
              <a:t> som er værd at have i erindring, når man skriver kode -&gt; Gøre ting enkle og simple ved hele tiden at begrænse sig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8003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Hvert</a:t>
            </a:r>
            <a:r>
              <a:rPr lang="da-DK" baseline="0" dirty="0" smtClean="0"/>
              <a:t> IF statement betragtes som værende et beslutningspunkt</a:t>
            </a:r>
          </a:p>
          <a:p>
            <a:r>
              <a:rPr lang="da-DK" baseline="0" dirty="0" smtClean="0"/>
              <a:t>Hvert beslutningspunkt øger metodens kompleksitet</a:t>
            </a:r>
          </a:p>
          <a:p>
            <a:r>
              <a:rPr lang="da-DK" baseline="0" dirty="0" smtClean="0"/>
              <a:t>Vi ønsker ikke at udelade disse IF statements, da vi ønsker at være defensive i vores programmering</a:t>
            </a:r>
          </a:p>
        </p:txBody>
      </p:sp>
    </p:spTree>
    <p:extLst>
      <p:ext uri="{BB962C8B-B14F-4D97-AF65-F5344CB8AC3E}">
        <p14:creationId xmlns:p14="http://schemas.microsoft.com/office/powerpoint/2010/main" val="274145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Implementeret</a:t>
            </a:r>
            <a:r>
              <a:rPr lang="da-DK" baseline="0" dirty="0" smtClean="0"/>
              <a:t> ny klasse, som laver </a:t>
            </a:r>
            <a:r>
              <a:rPr lang="da-DK" baseline="0" dirty="0" err="1" smtClean="0"/>
              <a:t>null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guards</a:t>
            </a:r>
            <a:endParaRPr lang="da-DK" baseline="0" dirty="0" smtClean="0"/>
          </a:p>
          <a:p>
            <a:r>
              <a:rPr lang="da-DK" baseline="0" dirty="0" smtClean="0"/>
              <a:t>IF statements til </a:t>
            </a:r>
            <a:r>
              <a:rPr lang="da-DK" baseline="0" dirty="0" err="1" smtClean="0"/>
              <a:t>null</a:t>
            </a:r>
            <a:r>
              <a:rPr lang="da-DK" baseline="0" dirty="0" smtClean="0"/>
              <a:t> check er flyttet til klassen</a:t>
            </a:r>
          </a:p>
          <a:p>
            <a:r>
              <a:rPr lang="da-DK" baseline="0" dirty="0" smtClean="0"/>
              <a:t>Klassen kaster </a:t>
            </a:r>
            <a:r>
              <a:rPr lang="da-DK" baseline="0" dirty="0" err="1" smtClean="0"/>
              <a:t>ArgumentNullException</a:t>
            </a:r>
            <a:r>
              <a:rPr lang="da-DK" baseline="0" dirty="0" smtClean="0"/>
              <a:t> for os</a:t>
            </a:r>
          </a:p>
          <a:p>
            <a:r>
              <a:rPr lang="da-DK" baseline="0" dirty="0" smtClean="0"/>
              <a:t>Klassen er testet gennem automatiserede unittest</a:t>
            </a:r>
          </a:p>
          <a:p>
            <a:r>
              <a:rPr lang="da-DK" baseline="0" dirty="0" smtClean="0"/>
              <a:t>Klassen får ansvaret for at lave </a:t>
            </a:r>
            <a:r>
              <a:rPr lang="da-DK" baseline="0" dirty="0" err="1" smtClean="0"/>
              <a:t>null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guards</a:t>
            </a:r>
            <a:r>
              <a:rPr lang="da-DK" baseline="0" dirty="0" smtClean="0"/>
              <a:t> og kaste </a:t>
            </a:r>
            <a:r>
              <a:rPr lang="da-DK" baseline="0" dirty="0" err="1" smtClean="0"/>
              <a:t>exceptions</a:t>
            </a:r>
            <a:endParaRPr lang="da-DK" baseline="0" dirty="0" smtClean="0"/>
          </a:p>
          <a:p>
            <a:r>
              <a:rPr lang="da-DK" baseline="0" dirty="0" smtClean="0"/>
              <a:t>Sikrer at vi kaster samme </a:t>
            </a:r>
            <a:r>
              <a:rPr lang="da-DK" baseline="0" dirty="0" err="1" smtClean="0"/>
              <a:t>exeption</a:t>
            </a:r>
            <a:r>
              <a:rPr lang="da-DK" baseline="0" dirty="0" smtClean="0"/>
              <a:t> ved en </a:t>
            </a:r>
            <a:r>
              <a:rPr lang="da-DK" baseline="0" dirty="0" err="1" smtClean="0"/>
              <a:t>null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guard</a:t>
            </a:r>
            <a:endParaRPr lang="da-DK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93611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Metodens kompleksitet er blevet mindre,</a:t>
            </a:r>
            <a:r>
              <a:rPr lang="da-DK" baseline="0" dirty="0" smtClean="0"/>
              <a:t> grundet beslutningspunkter til </a:t>
            </a:r>
            <a:r>
              <a:rPr lang="da-DK" baseline="0" dirty="0" err="1" smtClean="0"/>
              <a:t>null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guards</a:t>
            </a:r>
            <a:r>
              <a:rPr lang="da-DK" baseline="0" dirty="0" smtClean="0"/>
              <a:t> er væk</a:t>
            </a:r>
            <a:endParaRPr lang="da-DK" dirty="0" smtClean="0"/>
          </a:p>
          <a:p>
            <a:r>
              <a:rPr lang="da-DK" noProof="0" dirty="0" smtClean="0"/>
              <a:t>Fulgte</a:t>
            </a:r>
            <a:r>
              <a:rPr lang="da-DK" baseline="0" noProof="0" dirty="0" smtClean="0"/>
              <a:t> Guidelines</a:t>
            </a:r>
          </a:p>
          <a:p>
            <a:pPr lvl="1"/>
            <a:r>
              <a:rPr lang="da-DK" baseline="0" noProof="0" dirty="0" smtClean="0"/>
              <a:t>“</a:t>
            </a:r>
            <a:r>
              <a:rPr lang="en-US" baseline="0" noProof="0" dirty="0" smtClean="0"/>
              <a:t>Write simple units of code</a:t>
            </a:r>
            <a:r>
              <a:rPr lang="da-DK" baseline="0" noProof="0" dirty="0" smtClean="0"/>
              <a:t>” – beslutningspunkter til </a:t>
            </a:r>
            <a:r>
              <a:rPr lang="da-DK" baseline="0" noProof="0" dirty="0" err="1" smtClean="0"/>
              <a:t>null</a:t>
            </a:r>
            <a:r>
              <a:rPr lang="da-DK" baseline="0" noProof="0" dirty="0" smtClean="0"/>
              <a:t> </a:t>
            </a:r>
            <a:r>
              <a:rPr lang="da-DK" baseline="0" noProof="0" dirty="0" err="1" smtClean="0"/>
              <a:t>guards</a:t>
            </a:r>
            <a:r>
              <a:rPr lang="da-DK" baseline="0" noProof="0" dirty="0" smtClean="0"/>
              <a:t> er flyttet væk fra metoden</a:t>
            </a:r>
          </a:p>
          <a:p>
            <a:pPr lvl="1"/>
            <a:r>
              <a:rPr lang="da-DK" baseline="0" noProof="0" dirty="0" smtClean="0"/>
              <a:t>”</a:t>
            </a:r>
            <a:r>
              <a:rPr lang="en-US" dirty="0" smtClean="0"/>
              <a:t> Separate concerns in modules</a:t>
            </a:r>
            <a:r>
              <a:rPr lang="da-DK" baseline="0" noProof="0" dirty="0" smtClean="0"/>
              <a:t>” – ansvaret for at </a:t>
            </a:r>
            <a:r>
              <a:rPr lang="da-DK" baseline="0" noProof="0" dirty="0" err="1" smtClean="0"/>
              <a:t>guarde</a:t>
            </a:r>
            <a:r>
              <a:rPr lang="da-DK" baseline="0" noProof="0" dirty="0" smtClean="0"/>
              <a:t> mod </a:t>
            </a:r>
            <a:r>
              <a:rPr lang="da-DK" baseline="0" noProof="0" dirty="0" err="1" smtClean="0"/>
              <a:t>null</a:t>
            </a:r>
            <a:r>
              <a:rPr lang="da-DK" baseline="0" noProof="0" dirty="0" smtClean="0"/>
              <a:t> er flyttet til selvstændig klasse og logikken kan genbruges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r>
              <a:rPr lang="da-DK" baseline="0" noProof="0" dirty="0" smtClean="0"/>
              <a:t>”</a:t>
            </a:r>
            <a:r>
              <a:rPr lang="en-US" dirty="0" smtClean="0"/>
              <a:t>Automate development pipeline and tests</a:t>
            </a:r>
            <a:r>
              <a:rPr lang="da-DK" baseline="0" noProof="0" dirty="0" smtClean="0"/>
              <a:t>” – der er lavet automatiserede test til </a:t>
            </a:r>
            <a:r>
              <a:rPr lang="da-DK" baseline="0" noProof="0" dirty="0" err="1" smtClean="0"/>
              <a:t>NullGuard</a:t>
            </a:r>
            <a:r>
              <a:rPr lang="da-DK" baseline="0" noProof="0" dirty="0" smtClean="0"/>
              <a:t> klassen, som sikrer, at denne virker</a:t>
            </a:r>
          </a:p>
        </p:txBody>
      </p:sp>
    </p:spTree>
    <p:extLst>
      <p:ext uri="{BB962C8B-B14F-4D97-AF65-F5344CB8AC3E}">
        <p14:creationId xmlns:p14="http://schemas.microsoft.com/office/powerpoint/2010/main" val="4262444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Duplikeret kode både være </a:t>
            </a:r>
            <a:r>
              <a:rPr lang="da-DK" baseline="0" dirty="0" smtClean="0"/>
              <a:t>i samme klasse eller på tværs af klasser - </a:t>
            </a:r>
            <a:r>
              <a:rPr lang="da-DK" dirty="0" smtClean="0"/>
              <a:t>kan derfor være svært at finde</a:t>
            </a:r>
          </a:p>
          <a:p>
            <a:r>
              <a:rPr lang="da-DK" dirty="0" smtClean="0"/>
              <a:t>2 metoder, hvor 7</a:t>
            </a:r>
            <a:r>
              <a:rPr lang="da-DK" baseline="0" dirty="0" smtClean="0"/>
              <a:t> linjer kode er duplikeret</a:t>
            </a:r>
          </a:p>
          <a:p>
            <a:r>
              <a:rPr lang="da-DK" baseline="0" dirty="0" smtClean="0"/>
              <a:t>Metoderne lå ved siden af hinanden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6305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r>
              <a:rPr lang="da-DK" dirty="0" smtClean="0"/>
              <a:t>De samme kodelinjer</a:t>
            </a:r>
            <a:r>
              <a:rPr lang="da-DK" baseline="0" dirty="0" smtClean="0"/>
              <a:t> optræder i flere metoder på samme klasse (mere end 10 metoder) ~ 70 linjers kode er duplikeret</a:t>
            </a:r>
          </a:p>
          <a:p>
            <a:pPr marL="457200" indent="-317500"/>
            <a:r>
              <a:rPr lang="da-DK" baseline="0" dirty="0" smtClean="0"/>
              <a:t>Ændring til disse kodelinjer betyder, at der skal ændres i alle de metoder, hvor den duplikerede kode optræder</a:t>
            </a:r>
            <a:endParaRPr lang="da-DK" baseline="0" dirty="0"/>
          </a:p>
        </p:txBody>
      </p:sp>
    </p:spTree>
    <p:extLst>
      <p:ext uri="{BB962C8B-B14F-4D97-AF65-F5344CB8AC3E}">
        <p14:creationId xmlns:p14="http://schemas.microsoft.com/office/powerpoint/2010/main" val="2066294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Refaktorering</a:t>
            </a:r>
            <a:r>
              <a:rPr lang="da-DK" dirty="0" smtClean="0"/>
              <a:t>,</a:t>
            </a:r>
            <a:r>
              <a:rPr lang="da-DK" baseline="0" dirty="0" smtClean="0"/>
              <a:t> hvor dupleret kode er fjernet</a:t>
            </a:r>
          </a:p>
        </p:txBody>
      </p:sp>
    </p:spTree>
    <p:extLst>
      <p:ext uri="{BB962C8B-B14F-4D97-AF65-F5344CB8AC3E}">
        <p14:creationId xmlns:p14="http://schemas.microsoft.com/office/powerpoint/2010/main" val="4241634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noProof="0" dirty="0" smtClean="0"/>
              <a:t>Konsekvensrettet i alle metoder, hvor koden var dupleret</a:t>
            </a:r>
            <a:endParaRPr lang="da-DK" noProof="0" dirty="0" smtClean="0"/>
          </a:p>
          <a:p>
            <a:r>
              <a:rPr lang="da-DK" noProof="0" dirty="0" smtClean="0"/>
              <a:t>Fulgte</a:t>
            </a:r>
            <a:r>
              <a:rPr lang="da-DK" baseline="0" noProof="0" dirty="0" smtClean="0"/>
              <a:t> Guidelines</a:t>
            </a:r>
          </a:p>
          <a:p>
            <a:pPr lvl="1"/>
            <a:r>
              <a:rPr lang="da-DK" baseline="0" noProof="0" dirty="0" smtClean="0"/>
              <a:t>“</a:t>
            </a:r>
            <a:r>
              <a:rPr lang="en-US" baseline="0" noProof="0" dirty="0" smtClean="0"/>
              <a:t>Write short units of code</a:t>
            </a:r>
            <a:r>
              <a:rPr lang="da-DK" baseline="0" noProof="0" dirty="0" smtClean="0"/>
              <a:t>” – </a:t>
            </a:r>
            <a:r>
              <a:rPr lang="da-DK" baseline="0" noProof="0" dirty="0" err="1" smtClean="0"/>
              <a:t>refaktorerede</a:t>
            </a:r>
            <a:r>
              <a:rPr lang="da-DK" baseline="0" noProof="0" dirty="0" smtClean="0"/>
              <a:t> metoder er blevet mindre</a:t>
            </a:r>
          </a:p>
          <a:p>
            <a:pPr lvl="1"/>
            <a:r>
              <a:rPr lang="da-DK" baseline="0" noProof="0" dirty="0" smtClean="0"/>
              <a:t>”</a:t>
            </a:r>
            <a:r>
              <a:rPr lang="en-US" baseline="0" noProof="0" dirty="0" smtClean="0"/>
              <a:t>Write code once</a:t>
            </a:r>
            <a:r>
              <a:rPr lang="da-DK" baseline="0" noProof="0" dirty="0" smtClean="0"/>
              <a:t>” – dupleret kode er blevet fjernet</a:t>
            </a:r>
          </a:p>
          <a:p>
            <a:pPr lvl="1"/>
            <a:r>
              <a:rPr lang="da-DK" baseline="0" noProof="0" dirty="0" smtClean="0"/>
              <a:t>”</a:t>
            </a:r>
            <a:r>
              <a:rPr lang="en-US" baseline="0" noProof="0" dirty="0" smtClean="0"/>
              <a:t>Keep your codebase small</a:t>
            </a:r>
            <a:r>
              <a:rPr lang="da-DK" baseline="0" noProof="0" dirty="0" smtClean="0"/>
              <a:t>” – mere end 10 x 7 duplerede kodelinjer er blevet fjernet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4163617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Basisklasse, hvorfra</a:t>
            </a:r>
            <a:r>
              <a:rPr lang="da-DK" baseline="0" dirty="0" smtClean="0"/>
              <a:t> </a:t>
            </a:r>
            <a:r>
              <a:rPr lang="da-DK" dirty="0" smtClean="0"/>
              <a:t>domæneobjekter for en dagpengetæller nedarver fra</a:t>
            </a:r>
          </a:p>
          <a:p>
            <a:r>
              <a:rPr lang="da-DK" dirty="0" smtClean="0"/>
              <a:t>Basisklassen</a:t>
            </a:r>
            <a:r>
              <a:rPr lang="da-DK" baseline="0" dirty="0" smtClean="0"/>
              <a:t> indeholder de properties, som er fælles for dagpengetællere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563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r>
              <a:rPr lang="da-DK" dirty="0" smtClean="0"/>
              <a:t>De samme kodelinjer</a:t>
            </a:r>
            <a:r>
              <a:rPr lang="da-DK" baseline="0" dirty="0" smtClean="0"/>
              <a:t> optræder i flere metoder på samme klasse (mere end 10 metoder), hver gang et objekt, som nedarver fra basisklassen, initieres</a:t>
            </a:r>
          </a:p>
          <a:p>
            <a:pPr marL="457200" indent="-317500"/>
            <a:r>
              <a:rPr lang="da-DK" baseline="0" dirty="0" smtClean="0"/>
              <a:t>Ændring til disse kodelinjer betyder, at der skal ændres i alle de metoder, hvor den duplikerede kode optræder</a:t>
            </a:r>
          </a:p>
        </p:txBody>
      </p:sp>
    </p:spTree>
    <p:extLst>
      <p:ext uri="{BB962C8B-B14F-4D97-AF65-F5344CB8AC3E}">
        <p14:creationId xmlns:p14="http://schemas.microsoft.com/office/powerpoint/2010/main" val="1934005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Refaktorering</a:t>
            </a:r>
            <a:r>
              <a:rPr lang="da-DK" dirty="0" smtClean="0"/>
              <a:t>,</a:t>
            </a:r>
            <a:r>
              <a:rPr lang="da-DK" baseline="0" dirty="0" smtClean="0"/>
              <a:t> hvor dupleret kode er fjernet</a:t>
            </a:r>
          </a:p>
          <a:p>
            <a:r>
              <a:rPr lang="da-DK" noProof="0" dirty="0" smtClean="0"/>
              <a:t>Fulgte</a:t>
            </a:r>
            <a:r>
              <a:rPr lang="da-DK" baseline="0" noProof="0" dirty="0" smtClean="0"/>
              <a:t> Guidelines</a:t>
            </a:r>
          </a:p>
          <a:p>
            <a:pPr lvl="1"/>
            <a:r>
              <a:rPr lang="da-DK" baseline="0" noProof="0" dirty="0" smtClean="0"/>
              <a:t>“</a:t>
            </a:r>
            <a:r>
              <a:rPr lang="en-US" baseline="0" noProof="0" dirty="0" smtClean="0"/>
              <a:t>Write short units of code</a:t>
            </a:r>
            <a:r>
              <a:rPr lang="da-DK" baseline="0" noProof="0" dirty="0" smtClean="0"/>
              <a:t>” – </a:t>
            </a:r>
            <a:r>
              <a:rPr lang="da-DK" baseline="0" noProof="0" dirty="0" err="1" smtClean="0"/>
              <a:t>refaktorerede</a:t>
            </a:r>
            <a:r>
              <a:rPr lang="da-DK" baseline="0" noProof="0" dirty="0" smtClean="0"/>
              <a:t> metoder er blevet mindre</a:t>
            </a:r>
          </a:p>
          <a:p>
            <a:pPr lvl="1"/>
            <a:r>
              <a:rPr lang="da-DK" baseline="0" noProof="0" dirty="0" smtClean="0"/>
              <a:t>”</a:t>
            </a:r>
            <a:r>
              <a:rPr lang="en-US" baseline="0" noProof="0" dirty="0" smtClean="0"/>
              <a:t>Write code once</a:t>
            </a:r>
            <a:r>
              <a:rPr lang="da-DK" baseline="0" noProof="0" dirty="0" smtClean="0"/>
              <a:t>” – dupleret kode er blevet fjernet</a:t>
            </a:r>
          </a:p>
          <a:p>
            <a:pPr lvl="1"/>
            <a:r>
              <a:rPr lang="da-DK" baseline="0" noProof="0" dirty="0" smtClean="0"/>
              <a:t>”</a:t>
            </a:r>
            <a:r>
              <a:rPr lang="en-US" baseline="0" noProof="0" dirty="0" smtClean="0"/>
              <a:t>Keep your codebase small</a:t>
            </a:r>
            <a:r>
              <a:rPr lang="da-DK" baseline="0" noProof="0" dirty="0" smtClean="0"/>
              <a:t>” – mere end 10 x 6 duplerede kodelinjer er blevet fjernet</a:t>
            </a:r>
            <a:endParaRPr lang="da-DK" noProof="0" dirty="0" smtClean="0"/>
          </a:p>
        </p:txBody>
      </p:sp>
    </p:spTree>
    <p:extLst>
      <p:ext uri="{BB962C8B-B14F-4D97-AF65-F5344CB8AC3E}">
        <p14:creationId xmlns:p14="http://schemas.microsoft.com/office/powerpoint/2010/main" val="2506544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noProof="0" dirty="0" err="1" smtClean="0"/>
              <a:t>Vedligeholdelsesbarhed</a:t>
            </a:r>
            <a:endParaRPr lang="da-DK" noProof="0" dirty="0" smtClean="0"/>
          </a:p>
          <a:p>
            <a:pPr lvl="1"/>
            <a:r>
              <a:rPr lang="da-DK" b="0" noProof="0" dirty="0" smtClean="0"/>
              <a:t>Manglende </a:t>
            </a:r>
            <a:r>
              <a:rPr lang="da-DK" b="0" noProof="0" dirty="0" err="1" smtClean="0"/>
              <a:t>vedligeholdelsesbarhed</a:t>
            </a:r>
            <a:r>
              <a:rPr lang="da-DK" b="0" noProof="0" dirty="0" smtClean="0"/>
              <a:t> skyldes i høj grad simple problemer, der opstår igen og igen</a:t>
            </a:r>
          </a:p>
          <a:p>
            <a:pPr lvl="1"/>
            <a:r>
              <a:rPr lang="da-DK" b="0" noProof="0" dirty="0" smtClean="0"/>
              <a:t>Den mest effektive måde at forbedre </a:t>
            </a:r>
            <a:r>
              <a:rPr lang="da-DK" b="0" noProof="0" dirty="0" err="1" smtClean="0"/>
              <a:t>vedligeholdelsesbarheden</a:t>
            </a:r>
            <a:r>
              <a:rPr lang="da-DK" b="0" noProof="0" dirty="0" smtClean="0"/>
              <a:t> på er, at håndterer de simple problemer</a:t>
            </a:r>
          </a:p>
          <a:p>
            <a:pPr lvl="1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Forbedret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vedligeholdelsesbarhed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kræver ikke magi eller raket videnskab - en kombination af relative simple færdigheder, viden, disciplin samt miljøet, hvor disse kan anvendes, fører til den største forbedring i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vedligeholdelsesbarheden</a:t>
            </a:r>
            <a:endParaRPr lang="da-DK" b="0" noProof="0" dirty="0" smtClean="0"/>
          </a:p>
          <a:p>
            <a:r>
              <a:rPr lang="da-DK" noProof="0" dirty="0" smtClean="0"/>
              <a:t>Lavere software vedligeholdelsesomkostninger</a:t>
            </a:r>
          </a:p>
          <a:p>
            <a:pPr lvl="1"/>
            <a:r>
              <a:rPr lang="da-DK" noProof="0" dirty="0" smtClean="0"/>
              <a:t>Lav </a:t>
            </a:r>
            <a:r>
              <a:rPr lang="da-DK" noProof="0" dirty="0" err="1" smtClean="0"/>
              <a:t>vedligeholdelsesbarhed</a:t>
            </a:r>
            <a:r>
              <a:rPr lang="da-DK" noProof="0" dirty="0" smtClean="0"/>
              <a:t> betyder, at udviklere bruger for meget tid til at vedligeholde og rette i gammelt software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Data, som er indsamlet af Software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Improvement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Group (SIG), viser, at vedligeholdelse af kildekoden tager mindst dobbelt så lang tid, når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vedligeholdelsesbarheden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måles under gennemsnittet sammenlignet med når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vedligeholdelsesbarheden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er over gennemsnittet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Lavere software vedligeholdelsesrisici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Minimer risiciene ved rettelse af fejl, ændring af funktionalitet eller implementering af ny funktionalitet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 panose="02070309020205020404" pitchFamily="49" charset="0"/>
              <a:buChar char="o"/>
              <a:tabLst/>
              <a:defRPr/>
            </a:pP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Læsbarhed – skriv kode, der er let at læse og forstå for dine efterfølgere og dit fremtidige selv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 panose="02070309020205020404" pitchFamily="49" charset="0"/>
              <a:buChar char="o"/>
              <a:tabLst/>
              <a:defRPr/>
            </a:pP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Testbar kode – skriv kode, der kan testes automatisk (igen og igen)</a:t>
            </a:r>
          </a:p>
        </p:txBody>
      </p:sp>
    </p:spTree>
    <p:extLst>
      <p:ext uri="{BB962C8B-B14F-4D97-AF65-F5344CB8AC3E}">
        <p14:creationId xmlns:p14="http://schemas.microsoft.com/office/powerpoint/2010/main" val="662175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Overflødig kode, som WCF ikke bruger til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serialisering</a:t>
            </a:r>
            <a:r>
              <a:rPr lang="da-DK" baseline="0" dirty="0" smtClean="0"/>
              <a:t> (8 linjers kode)</a:t>
            </a:r>
          </a:p>
          <a:p>
            <a:r>
              <a:rPr lang="da-DK" baseline="0" dirty="0" smtClean="0"/>
              <a:t>DFDG har udviklet en automatiseret test, som fanger og fejler ved overflødige konstruktører</a:t>
            </a:r>
          </a:p>
          <a:p>
            <a:r>
              <a:rPr lang="da-DK" noProof="0" dirty="0" smtClean="0"/>
              <a:t>Fulgte</a:t>
            </a:r>
            <a:r>
              <a:rPr lang="da-DK" baseline="0" noProof="0" dirty="0" smtClean="0"/>
              <a:t> Guidelines</a:t>
            </a:r>
          </a:p>
          <a:p>
            <a:pPr lvl="1"/>
            <a:r>
              <a:rPr lang="da-DK" baseline="0" noProof="0" dirty="0" smtClean="0"/>
              <a:t>”</a:t>
            </a:r>
            <a:r>
              <a:rPr lang="en-US" baseline="0" noProof="0" dirty="0" smtClean="0"/>
              <a:t>Write clean code</a:t>
            </a:r>
            <a:r>
              <a:rPr lang="da-DK" baseline="0" noProof="0" dirty="0" smtClean="0"/>
              <a:t>” – overflødige kodelinjer er blevet fjernet</a:t>
            </a:r>
          </a:p>
          <a:p>
            <a:pPr lvl="1"/>
            <a:r>
              <a:rPr lang="da-DK" baseline="0" noProof="0" dirty="0" smtClean="0"/>
              <a:t>”</a:t>
            </a:r>
            <a:r>
              <a:rPr lang="en-US" baseline="0" noProof="0" dirty="0" smtClean="0"/>
              <a:t>Keep your codebase small</a:t>
            </a:r>
            <a:r>
              <a:rPr lang="da-DK" baseline="0" noProof="0" dirty="0" smtClean="0"/>
              <a:t>” – mere end 20 x 8 overflødige kodelinjer er blevet fjernet</a:t>
            </a:r>
            <a:endParaRPr lang="da-DK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74087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4692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Metoden konverterer en </a:t>
            </a:r>
            <a:r>
              <a:rPr lang="da-DK" dirty="0" err="1" smtClean="0"/>
              <a:t>integer</a:t>
            </a:r>
            <a:r>
              <a:rPr lang="da-DK" dirty="0" smtClean="0"/>
              <a:t> til en </a:t>
            </a:r>
            <a:r>
              <a:rPr lang="da-DK" dirty="0" err="1" smtClean="0"/>
              <a:t>enum</a:t>
            </a:r>
            <a:endParaRPr lang="da-DK" dirty="0" smtClean="0"/>
          </a:p>
          <a:p>
            <a:r>
              <a:rPr lang="da-DK" dirty="0" smtClean="0"/>
              <a:t>Metoden</a:t>
            </a:r>
            <a:r>
              <a:rPr lang="da-DK" baseline="0" dirty="0" smtClean="0"/>
              <a:t> er langt grundet vi håndterer 19 værdier</a:t>
            </a:r>
          </a:p>
          <a:p>
            <a:r>
              <a:rPr lang="da-DK" baseline="0" dirty="0" smtClean="0"/>
              <a:t>Metoden er kompleks grundet vi har 19 beslutningspunkter samt håndtering af en default, hvor en </a:t>
            </a:r>
            <a:r>
              <a:rPr lang="da-DK" baseline="0" dirty="0" err="1" smtClean="0"/>
              <a:t>Exception</a:t>
            </a:r>
            <a:r>
              <a:rPr lang="da-DK" baseline="0" dirty="0" smtClean="0"/>
              <a:t> kastes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07542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Den modsatte metode, som bare</a:t>
            </a:r>
            <a:r>
              <a:rPr lang="da-DK" baseline="0" dirty="0" smtClean="0"/>
              <a:t> konverterer </a:t>
            </a:r>
            <a:r>
              <a:rPr lang="da-DK" baseline="0" dirty="0" err="1" smtClean="0"/>
              <a:t>enum</a:t>
            </a:r>
            <a:r>
              <a:rPr lang="da-DK" baseline="0" dirty="0" smtClean="0"/>
              <a:t> til </a:t>
            </a:r>
            <a:r>
              <a:rPr lang="da-DK" baseline="0" dirty="0" err="1" smtClean="0"/>
              <a:t>integer</a:t>
            </a:r>
            <a:endParaRPr lang="da-DK" baseline="0" dirty="0" smtClean="0"/>
          </a:p>
          <a:p>
            <a:r>
              <a:rPr lang="da-DK" baseline="0" dirty="0" smtClean="0"/>
              <a:t>Samme problemstillinger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9810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Refaktoreret</a:t>
            </a:r>
            <a:r>
              <a:rPr lang="da-DK" dirty="0" smtClean="0"/>
              <a:t> ved at bygge et </a:t>
            </a:r>
            <a:r>
              <a:rPr lang="da-DK" dirty="0" err="1" smtClean="0"/>
              <a:t>Map</a:t>
            </a:r>
            <a:r>
              <a:rPr lang="da-DK" dirty="0" smtClean="0"/>
              <a:t>, som indeholder værdierne, der konverteres</a:t>
            </a:r>
            <a:r>
              <a:rPr lang="da-DK" baseline="0" dirty="0" smtClean="0"/>
              <a:t> imellem</a:t>
            </a:r>
          </a:p>
          <a:p>
            <a:r>
              <a:rPr lang="da-DK" baseline="0" dirty="0" smtClean="0"/>
              <a:t>Vi fandt rent faktisk en fejl i en af de metode, som lavede konvertering i forbindelse med denne </a:t>
            </a:r>
            <a:r>
              <a:rPr lang="da-DK" baseline="0" dirty="0" err="1" smtClean="0"/>
              <a:t>refaktorering</a:t>
            </a:r>
            <a:endParaRPr lang="da-DK" baseline="0" dirty="0" smtClean="0"/>
          </a:p>
          <a:p>
            <a:r>
              <a:rPr lang="da-DK" baseline="0" dirty="0" smtClean="0"/>
              <a:t>Et </a:t>
            </a:r>
            <a:r>
              <a:rPr lang="da-DK" baseline="0" dirty="0" err="1" smtClean="0"/>
              <a:t>map</a:t>
            </a:r>
            <a:r>
              <a:rPr lang="da-DK" baseline="0" dirty="0" smtClean="0"/>
              <a:t> kan også gøres kompleks, så det eksempelvis indeholder metodekald i form af Action eller </a:t>
            </a:r>
            <a:r>
              <a:rPr lang="da-DK" baseline="0" dirty="0" err="1" smtClean="0"/>
              <a:t>Func</a:t>
            </a:r>
            <a:r>
              <a:rPr lang="da-DK" baseline="0" dirty="0" smtClean="0"/>
              <a:t>. Metodekaldet vil kunne udføres i forhold til den værdi, som </a:t>
            </a:r>
            <a:r>
              <a:rPr lang="da-DK" baseline="0" dirty="0" err="1" smtClean="0"/>
              <a:t>mappet</a:t>
            </a:r>
            <a:r>
              <a:rPr lang="da-DK" baseline="0" dirty="0" smtClean="0"/>
              <a:t> indeholder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21831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Refaktoringen</a:t>
            </a:r>
            <a:r>
              <a:rPr lang="da-DK" baseline="0" dirty="0" smtClean="0"/>
              <a:t> har gjort de to metoder mindre og samt mindre komplekse</a:t>
            </a:r>
          </a:p>
          <a:p>
            <a:r>
              <a:rPr lang="da-DK" baseline="0" dirty="0" smtClean="0"/>
              <a:t>Metoderne benytter det samme </a:t>
            </a:r>
            <a:r>
              <a:rPr lang="da-DK" baseline="0" dirty="0" err="1" smtClean="0"/>
              <a:t>Map</a:t>
            </a:r>
            <a:r>
              <a:rPr lang="da-DK" baseline="0" dirty="0" smtClean="0"/>
              <a:t>, hvorfor det er nemmere et udvide og vi undgår fejlimplementeringer</a:t>
            </a:r>
          </a:p>
          <a:p>
            <a:r>
              <a:rPr lang="da-DK" noProof="0" dirty="0" smtClean="0"/>
              <a:t>Fulgte</a:t>
            </a:r>
            <a:r>
              <a:rPr lang="da-DK" baseline="0" noProof="0" dirty="0" smtClean="0"/>
              <a:t> Guidelines</a:t>
            </a:r>
          </a:p>
          <a:p>
            <a:pPr lvl="1"/>
            <a:r>
              <a:rPr lang="da-DK" baseline="0" noProof="0" dirty="0" smtClean="0"/>
              <a:t>”</a:t>
            </a:r>
            <a:r>
              <a:rPr lang="en-US" baseline="0" noProof="0" dirty="0" smtClean="0"/>
              <a:t>Write short units of code</a:t>
            </a:r>
            <a:r>
              <a:rPr lang="da-DK" baseline="0" noProof="0" dirty="0" smtClean="0"/>
              <a:t>” – metoderne er blevet meget mindre og mere læsbare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r>
              <a:rPr lang="da-DK" baseline="0" noProof="0" dirty="0" smtClean="0"/>
              <a:t>”</a:t>
            </a:r>
            <a:r>
              <a:rPr lang="en-US" dirty="0" smtClean="0"/>
              <a:t>Write simple units of code</a:t>
            </a:r>
            <a:r>
              <a:rPr lang="da-DK" baseline="0" noProof="0" dirty="0" smtClean="0"/>
              <a:t>” – metoderne er blevet mindre komplekse, da vi har færre beslutningspunkter</a:t>
            </a:r>
          </a:p>
          <a:p>
            <a:pPr lvl="1"/>
            <a:r>
              <a:rPr lang="da-DK" baseline="0" noProof="0" dirty="0" smtClean="0"/>
              <a:t>”</a:t>
            </a:r>
            <a:r>
              <a:rPr lang="en-US" baseline="0" noProof="0" dirty="0" smtClean="0"/>
              <a:t>Keep your codebase small</a:t>
            </a:r>
            <a:r>
              <a:rPr lang="da-DK" baseline="0" noProof="0" dirty="0" smtClean="0"/>
              <a:t>” – hele klassen, som har flere konverteringsmetoder, der nu bruger </a:t>
            </a:r>
            <a:r>
              <a:rPr lang="da-DK" baseline="0" noProof="0" dirty="0" err="1" smtClean="0"/>
              <a:t>Mappet</a:t>
            </a:r>
            <a:r>
              <a:rPr lang="da-DK" baseline="0" noProof="0" dirty="0" smtClean="0"/>
              <a:t>, er blevet meget mindre</a:t>
            </a:r>
            <a:endParaRPr lang="da-DK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97918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Batch-lignende funktionalitet</a:t>
            </a:r>
            <a:r>
              <a:rPr lang="da-DK" baseline="0" dirty="0" smtClean="0"/>
              <a:t> i samme metode i form af sletninger, indsætter m.fl.</a:t>
            </a:r>
          </a:p>
          <a:p>
            <a:r>
              <a:rPr lang="da-DK" baseline="0" dirty="0" smtClean="0"/>
              <a:t>En typisk identifikation af denne problemstilling er kommentarer, som fortæller, hvad der sker, eksempelvis ”</a:t>
            </a:r>
            <a:r>
              <a:rPr lang="da-DK" baseline="0" dirty="0" err="1" smtClean="0"/>
              <a:t>Process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deletes</a:t>
            </a:r>
            <a:r>
              <a:rPr lang="da-DK" baseline="0" dirty="0" smtClean="0"/>
              <a:t>” og ”</a:t>
            </a:r>
            <a:r>
              <a:rPr lang="da-DK" baseline="0" dirty="0" err="1" smtClean="0"/>
              <a:t>Process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Insert</a:t>
            </a:r>
            <a:r>
              <a:rPr lang="da-DK" baseline="0" dirty="0" smtClean="0"/>
              <a:t>”</a:t>
            </a:r>
          </a:p>
          <a:p>
            <a:r>
              <a:rPr lang="da-DK" dirty="0" smtClean="0"/>
              <a:t>Betyder,</a:t>
            </a:r>
            <a:r>
              <a:rPr lang="da-DK" baseline="0" dirty="0" smtClean="0"/>
              <a:t> at vi får en metode, der har mange kodelinjer, da den håndterer flere ansvarsområder, her sletning og indsætter m.m.</a:t>
            </a:r>
          </a:p>
          <a:p>
            <a:r>
              <a:rPr lang="da-DK" baseline="0" dirty="0" smtClean="0"/>
              <a:t>Yderligere bør det bemærkes, at </a:t>
            </a:r>
            <a:r>
              <a:rPr lang="da-DK" baseline="0" dirty="0" err="1" smtClean="0"/>
              <a:t>try</a:t>
            </a:r>
            <a:r>
              <a:rPr lang="da-DK" baseline="0" dirty="0" smtClean="0"/>
              <a:t>, </a:t>
            </a:r>
            <a:r>
              <a:rPr lang="da-DK" baseline="0" dirty="0" err="1" smtClean="0"/>
              <a:t>catch</a:t>
            </a:r>
            <a:r>
              <a:rPr lang="da-DK" baseline="0" dirty="0" smtClean="0"/>
              <a:t> statementet fanger alle </a:t>
            </a:r>
            <a:r>
              <a:rPr lang="da-DK" baseline="0" dirty="0" err="1" smtClean="0"/>
              <a:t>Exceptions</a:t>
            </a:r>
            <a:r>
              <a:rPr lang="da-DK" baseline="0" dirty="0" smtClean="0"/>
              <a:t> – man bør gå efter, at fange specifikke </a:t>
            </a:r>
            <a:r>
              <a:rPr lang="da-DK" baseline="0" dirty="0" err="1" smtClean="0"/>
              <a:t>Exceptions</a:t>
            </a:r>
            <a:r>
              <a:rPr lang="da-DK" baseline="0" dirty="0" smtClean="0"/>
              <a:t>, som er relevante for metoden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62296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Refaktoreret</a:t>
            </a:r>
            <a:r>
              <a:rPr lang="da-DK" baseline="0" dirty="0" smtClean="0"/>
              <a:t> ved at splitte kode ud i selvstændige metoder, der er må og lettere at læse</a:t>
            </a:r>
          </a:p>
          <a:p>
            <a:r>
              <a:rPr lang="da-DK" noProof="0" dirty="0" smtClean="0"/>
              <a:t>Fulgte</a:t>
            </a:r>
            <a:r>
              <a:rPr lang="da-DK" baseline="0" noProof="0" dirty="0" smtClean="0"/>
              <a:t> Guidelines</a:t>
            </a:r>
          </a:p>
          <a:p>
            <a:pPr lvl="1"/>
            <a:r>
              <a:rPr lang="da-DK" baseline="0" noProof="0" dirty="0" smtClean="0"/>
              <a:t>”</a:t>
            </a:r>
            <a:r>
              <a:rPr lang="en-US" baseline="0" noProof="0" dirty="0" smtClean="0"/>
              <a:t>Write short units of code</a:t>
            </a:r>
            <a:r>
              <a:rPr lang="da-DK" baseline="0" noProof="0" dirty="0" smtClean="0"/>
              <a:t>” – metoderne er blevet meget mindre og mere læsbare</a:t>
            </a:r>
            <a:endParaRPr lang="da-DK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1714140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Abstrakt klasse, som indeholder mere end et ansvarsområde</a:t>
            </a:r>
          </a:p>
          <a:p>
            <a:pPr lvl="1"/>
            <a:r>
              <a:rPr lang="da-DK" dirty="0" smtClean="0"/>
              <a:t>Sletning</a:t>
            </a:r>
            <a:r>
              <a:rPr lang="da-DK" baseline="0" dirty="0" smtClean="0"/>
              <a:t> af forældede data – logik implementeres i de nedarvede klasser</a:t>
            </a:r>
          </a:p>
          <a:p>
            <a:pPr lvl="1"/>
            <a:r>
              <a:rPr lang="da-DK" baseline="0" dirty="0" smtClean="0"/>
              <a:t>Afsendelse af WSRM beskeder til </a:t>
            </a:r>
            <a:r>
              <a:rPr lang="da-DK" baseline="0" dirty="0" err="1" smtClean="0"/>
              <a:t>DFDGs</a:t>
            </a:r>
            <a:r>
              <a:rPr lang="da-DK" baseline="0" dirty="0" smtClean="0"/>
              <a:t> aftagere – logik implementeret i den abstrakte klasse</a:t>
            </a:r>
          </a:p>
          <a:p>
            <a:pPr marL="457200" lvl="0" indent="-317500"/>
            <a:r>
              <a:rPr lang="da-DK" baseline="0" dirty="0" smtClean="0"/>
              <a:t>Klasse bliver unødvendig stor grundet både logik til eksekvering af sletning af forældede data samt logik til WSRM beskeder til aftagere er implementeret i klassen</a:t>
            </a:r>
          </a:p>
          <a:p>
            <a:pPr marL="457200" lvl="0" indent="-317500"/>
            <a:r>
              <a:rPr lang="da-DK" baseline="0" dirty="0" smtClean="0"/>
              <a:t>Identifikation af flere ansvarsområder kan typisk ses på antallet af klassen afhængigheder</a:t>
            </a:r>
          </a:p>
        </p:txBody>
      </p:sp>
    </p:spTree>
    <p:extLst>
      <p:ext uri="{BB962C8B-B14F-4D97-AF65-F5344CB8AC3E}">
        <p14:creationId xmlns:p14="http://schemas.microsoft.com/office/powerpoint/2010/main" val="2179315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Logik og ansvaret</a:t>
            </a:r>
            <a:r>
              <a:rPr lang="da-DK" baseline="0" dirty="0" smtClean="0"/>
              <a:t> for</a:t>
            </a:r>
            <a:r>
              <a:rPr lang="da-DK" dirty="0" smtClean="0"/>
              <a:t> afsendelse af WSRM beskeder til </a:t>
            </a:r>
            <a:r>
              <a:rPr lang="da-DK" dirty="0" err="1" smtClean="0"/>
              <a:t>DFDGs</a:t>
            </a:r>
            <a:r>
              <a:rPr lang="da-DK" dirty="0" smtClean="0"/>
              <a:t> aftagere er flyttet til selvstændig</a:t>
            </a:r>
            <a:r>
              <a:rPr lang="da-DK" baseline="0" dirty="0" smtClean="0"/>
              <a:t> klasse</a:t>
            </a:r>
          </a:p>
          <a:p>
            <a:r>
              <a:rPr lang="da-DK" noProof="0" dirty="0" smtClean="0"/>
              <a:t>Fulgte</a:t>
            </a:r>
            <a:r>
              <a:rPr lang="da-DK" baseline="0" noProof="0" dirty="0" smtClean="0"/>
              <a:t> Guidelines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 panose="02070309020205020404" pitchFamily="49" charset="0"/>
              <a:buChar char="o"/>
              <a:tabLst/>
              <a:defRPr/>
            </a:pPr>
            <a:r>
              <a:rPr lang="da-DK" baseline="0" noProof="0" dirty="0" smtClean="0"/>
              <a:t>”</a:t>
            </a:r>
            <a:r>
              <a:rPr lang="en-US" dirty="0" smtClean="0"/>
              <a:t>Separate concerns in modules</a:t>
            </a:r>
            <a:r>
              <a:rPr lang="da-DK" baseline="0" noProof="0" dirty="0" smtClean="0"/>
              <a:t>” – ansvarsområde er blevet flyttet</a:t>
            </a:r>
          </a:p>
        </p:txBody>
      </p:sp>
    </p:spTree>
    <p:extLst>
      <p:ext uri="{BB962C8B-B14F-4D97-AF65-F5344CB8AC3E}">
        <p14:creationId xmlns:p14="http://schemas.microsoft.com/office/powerpoint/2010/main" val="3972784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Stabilitet</a:t>
            </a:r>
          </a:p>
          <a:p>
            <a:pPr lvl="1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 kode er mere stabil end ikke vedligeholdelsesbar kode</a:t>
            </a:r>
          </a:p>
          <a:p>
            <a:pPr lvl="1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Ændringer i et system, hvor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vedligeholdelsesbarheden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er stor, har færre uventede bivirkninger end ændringer i et indviklet system, som er svært at analysere og teste</a:t>
            </a:r>
          </a:p>
          <a:p>
            <a:pPr marL="457200" lvl="0" indent="-317500"/>
            <a:r>
              <a:rPr lang="da-DK" dirty="0" smtClean="0"/>
              <a:t>Skalerbarhed</a:t>
            </a:r>
          </a:p>
          <a:p>
            <a:pPr marL="914400" lvl="1" indent="-317500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Nemmere at skalere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udviklingsteam op og ned, når kodebasen har en høj kodekvalitet</a:t>
            </a:r>
          </a:p>
          <a:p>
            <a:pPr marL="914400" lvl="1" indent="-317500"/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Nemmere for nye udviklere at gennemskue, hvad kodebasen gør</a:t>
            </a:r>
            <a:endParaRPr lang="da-DK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Flere og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flere 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virksomheder og kunder har fået fokus på deres kodekvalitet og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vedligeholdelsesbarheden</a:t>
            </a:r>
            <a:endParaRPr lang="da-DK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Virksomheder som Software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Improvement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Group (SIG) og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CodeImprover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kan måle kodekvalitet baseret på kriterier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som metodestørrelser, metoders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kompleksitet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antal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parametre i metoder m.m. i en given kodebase</a:t>
            </a:r>
            <a:endParaRPr lang="da-DK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858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Metoden</a:t>
            </a:r>
            <a:r>
              <a:rPr lang="da-DK" baseline="0" dirty="0" smtClean="0"/>
              <a:t> har 6 parametre, hvoraf 4 af dem tyder på, at der er tale om information på den bruger, som søger informationen</a:t>
            </a:r>
          </a:p>
          <a:p>
            <a:r>
              <a:rPr lang="da-DK" baseline="0" dirty="0" smtClean="0"/>
              <a:t>Disse parametrene sendes gennem alle applikationslag helt ude fra vore services</a:t>
            </a:r>
          </a:p>
          <a:p>
            <a:r>
              <a:rPr lang="da-DK" baseline="0" dirty="0" smtClean="0"/>
              <a:t>Man bør altid overveje, om man allerede har implementeret et objekt, som kan svare på to eller flere parametre</a:t>
            </a:r>
          </a:p>
        </p:txBody>
      </p:sp>
    </p:spTree>
    <p:extLst>
      <p:ext uri="{BB962C8B-B14F-4D97-AF65-F5344CB8AC3E}">
        <p14:creationId xmlns:p14="http://schemas.microsoft.com/office/powerpoint/2010/main" val="40797858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Refaktoreret</a:t>
            </a:r>
            <a:r>
              <a:rPr lang="da-DK" baseline="0" dirty="0" smtClean="0"/>
              <a:t> gennem alle applikationslag metoderne tager én parameter, som kan svare på de 4 tidligere parametre</a:t>
            </a:r>
          </a:p>
          <a:p>
            <a:r>
              <a:rPr lang="da-DK" noProof="0" dirty="0" smtClean="0"/>
              <a:t>Fulgte</a:t>
            </a:r>
            <a:r>
              <a:rPr lang="da-DK" baseline="0" noProof="0" dirty="0" smtClean="0"/>
              <a:t> Guidelines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r>
              <a:rPr lang="da-DK" baseline="0" noProof="0" dirty="0" smtClean="0"/>
              <a:t>”</a:t>
            </a:r>
            <a:r>
              <a:rPr lang="en-US" dirty="0" smtClean="0"/>
              <a:t>Keep unit interfaces small</a:t>
            </a:r>
            <a:r>
              <a:rPr lang="da-DK" baseline="0" noProof="0" dirty="0" smtClean="0"/>
              <a:t>” – antal parametre på metoder er blevet mindre også mellem applikationslag</a:t>
            </a:r>
          </a:p>
        </p:txBody>
      </p:sp>
    </p:spTree>
    <p:extLst>
      <p:ext uri="{BB962C8B-B14F-4D97-AF65-F5344CB8AC3E}">
        <p14:creationId xmlns:p14="http://schemas.microsoft.com/office/powerpoint/2010/main" val="7696293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DFDG</a:t>
            </a:r>
            <a:r>
              <a:rPr lang="da-DK" baseline="0" dirty="0" smtClean="0"/>
              <a:t> har regelsæt, som definerer de valideringer, der skal udføres, når et fravær oprettes på en borger, som er i en given kontaktgrupper og som har en given kategorisering</a:t>
            </a:r>
          </a:p>
          <a:p>
            <a:r>
              <a:rPr lang="da-DK" baseline="0" dirty="0" smtClean="0"/>
              <a:t>Basisklassen for et regelsæt vises her og definerer:</a:t>
            </a:r>
          </a:p>
          <a:p>
            <a:pPr lvl="1"/>
            <a:r>
              <a:rPr lang="da-DK" baseline="0" dirty="0" smtClean="0"/>
              <a:t>Metode til at tilføje regelsættet til en given kontaktgruppe og en given kategorisering, eksempelvis en kontakthjælpsmodtager, som er jobparat</a:t>
            </a:r>
          </a:p>
          <a:p>
            <a:pPr lvl="1"/>
            <a:r>
              <a:rPr lang="da-DK" baseline="0" dirty="0" smtClean="0"/>
              <a:t>Fraværstypen, eksempelvis Uddannelse</a:t>
            </a:r>
          </a:p>
          <a:p>
            <a:pPr lvl="1"/>
            <a:r>
              <a:rPr lang="da-DK" baseline="0" dirty="0" smtClean="0"/>
              <a:t>Liste af de valideringer, som skal udføres, når fraværet oprettes på en borger i den given situation</a:t>
            </a:r>
          </a:p>
        </p:txBody>
      </p:sp>
    </p:spTree>
    <p:extLst>
      <p:ext uri="{BB962C8B-B14F-4D97-AF65-F5344CB8AC3E}">
        <p14:creationId xmlns:p14="http://schemas.microsoft.com/office/powerpoint/2010/main" val="27016063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r>
              <a:rPr lang="da-DK" dirty="0" smtClean="0"/>
              <a:t>Eksempel på regelsættet</a:t>
            </a:r>
            <a:r>
              <a:rPr lang="da-DK" baseline="0" dirty="0" smtClean="0"/>
              <a:t> for fraværstypen Uddannelse</a:t>
            </a:r>
          </a:p>
        </p:txBody>
      </p:sp>
    </p:spTree>
    <p:extLst>
      <p:ext uri="{BB962C8B-B14F-4D97-AF65-F5344CB8AC3E}">
        <p14:creationId xmlns:p14="http://schemas.microsoft.com/office/powerpoint/2010/main" val="33414192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Implementeringe</a:t>
            </a:r>
            <a:r>
              <a:rPr lang="da-DK" baseline="0" dirty="0" smtClean="0"/>
              <a:t>n før </a:t>
            </a:r>
            <a:r>
              <a:rPr lang="da-DK" baseline="0" dirty="0" err="1" smtClean="0"/>
              <a:t>refaktorering</a:t>
            </a:r>
            <a:r>
              <a:rPr lang="da-DK" baseline="0" dirty="0" smtClean="0"/>
              <a:t>, hvor alle regelsæt initieres og gennem metoder tilføjes til de kontaktgrupper og kategoriseringer, hvor de måtte være lovlige</a:t>
            </a:r>
          </a:p>
          <a:p>
            <a:r>
              <a:rPr lang="da-DK" baseline="0" dirty="0" smtClean="0"/>
              <a:t>I SetContactGroup1Validations lovliggøres regelsættet for fraværstype Uddannelse for dagpengemodtagere (kontaktgruppe 1)</a:t>
            </a:r>
          </a:p>
          <a:p>
            <a:r>
              <a:rPr lang="da-DK" baseline="0" dirty="0" smtClean="0"/>
              <a:t>Det er svært at overskue og læse, hvor et regelsæt er lovligt, altså i hvilke situationer er fravær kan benyttes – der skal læse megen kode (20 kontaktgrupper med op til 3 – 4 kategorisering i hver)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60836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dirty="0" smtClean="0"/>
              <a:t>I SetContactGroup2VisitationGroupJobParatValidations lovliggøres regelsættet for fraværstype Uddannelse for jobparate kontakthjælpsmodtagere (kontaktgruppe 2)</a:t>
            </a:r>
          </a:p>
          <a:p>
            <a:r>
              <a:rPr lang="da-DK" baseline="0" dirty="0" smtClean="0"/>
              <a:t>I 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SetContactGroup2VisitationGroupAktivitetsParatValidations</a:t>
            </a:r>
            <a:r>
              <a:rPr lang="da-DK" baseline="0" dirty="0" smtClean="0"/>
              <a:t> lovliggøres regelsættet for fraværstype Uddannelse for aktivitetsparate kontakthjælpsmodtagere (kontaktgruppe 2)</a:t>
            </a:r>
          </a:p>
          <a:p>
            <a:r>
              <a:rPr lang="da-DK" baseline="0" dirty="0" smtClean="0"/>
              <a:t>For at analysere, hvilke situationer Uddannelse er lovlige i, skal kan kigge på mange metoder</a:t>
            </a:r>
          </a:p>
          <a:p>
            <a:r>
              <a:rPr lang="da-DK" baseline="0" dirty="0" smtClean="0"/>
              <a:t>Hvorfor ikke bare lade regelsættet fortælle dette?</a:t>
            </a:r>
          </a:p>
        </p:txBody>
      </p:sp>
    </p:spTree>
    <p:extLst>
      <p:ext uri="{BB962C8B-B14F-4D97-AF65-F5344CB8AC3E}">
        <p14:creationId xmlns:p14="http://schemas.microsoft.com/office/powerpoint/2010/main" val="1651800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da-DK" baseline="0" dirty="0" smtClean="0"/>
              <a:t>Basisklassen for et regelsæt er </a:t>
            </a:r>
            <a:r>
              <a:rPr lang="da-DK" baseline="0" dirty="0" err="1" smtClean="0"/>
              <a:t>refaktoreret</a:t>
            </a:r>
            <a:r>
              <a:rPr lang="da-DK" baseline="0" dirty="0" smtClean="0"/>
              <a:t>, så det selv kan fortælle, hvilke situationer, som fraværstypen er lovlige i og dermed kan oprettes i (kontaktgruppe og kategorisering)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da-DK" baseline="0" dirty="0" smtClean="0"/>
              <a:t>Basisklassen indeholder nu en metode, som kan tilføje alle situationerne til samlingen af regelsæt (</a:t>
            </a:r>
            <a:r>
              <a:rPr lang="da-DK" baseline="0" dirty="0" err="1" smtClean="0"/>
              <a:t>AddRuleSets</a:t>
            </a:r>
            <a:r>
              <a:rPr lang="da-DK" baseline="0" dirty="0" smtClean="0"/>
              <a:t>)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da-DK" baseline="0" dirty="0" smtClean="0"/>
              <a:t>Ansvarsområdet for klassen er dog udvidet, således at den også fortæller noget om de situationer, hvor fraværstypen er gældende for. Dette finder vi OK</a:t>
            </a:r>
          </a:p>
        </p:txBody>
      </p:sp>
    </p:spTree>
    <p:extLst>
      <p:ext uri="{BB962C8B-B14F-4D97-AF65-F5344CB8AC3E}">
        <p14:creationId xmlns:p14="http://schemas.microsoft.com/office/powerpoint/2010/main" val="23171325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da-DK" dirty="0" err="1" smtClean="0"/>
              <a:t>Refaktoreret</a:t>
            </a:r>
            <a:r>
              <a:rPr lang="da-DK" dirty="0" smtClean="0"/>
              <a:t> regelsæt</a:t>
            </a:r>
            <a:r>
              <a:rPr lang="da-DK" baseline="0" dirty="0" smtClean="0"/>
              <a:t> for fraværstypen Uddannelse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da-DK" baseline="0" dirty="0" err="1" smtClean="0"/>
              <a:t>ValidCominations</a:t>
            </a:r>
            <a:r>
              <a:rPr lang="da-DK" baseline="0" dirty="0" smtClean="0"/>
              <a:t> fortæller nu, hvor fraværstypen er lovlig og dermed de situationer, hvor fraværstypen kan oprettes i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da-DK" baseline="0" dirty="0" smtClean="0"/>
              <a:t>Lettere at læse, hvor fraværstypen kan benyttes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da-DK" baseline="0" dirty="0" smtClean="0"/>
              <a:t>Klassen (</a:t>
            </a:r>
            <a:r>
              <a:rPr lang="da-DK" baseline="0" dirty="0" err="1" smtClean="0"/>
              <a:t>reglesættet</a:t>
            </a:r>
            <a:r>
              <a:rPr lang="da-DK" baseline="0" dirty="0" smtClean="0"/>
              <a:t>) har nu selv ansvaret for at fortælle, hvor det er lovligt</a:t>
            </a:r>
          </a:p>
        </p:txBody>
      </p:sp>
    </p:spTree>
    <p:extLst>
      <p:ext uri="{BB962C8B-B14F-4D97-AF65-F5344CB8AC3E}">
        <p14:creationId xmlns:p14="http://schemas.microsoft.com/office/powerpoint/2010/main" val="21838825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Efter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rekatorering</a:t>
            </a:r>
            <a:r>
              <a:rPr lang="da-DK" baseline="0" dirty="0" smtClean="0"/>
              <a:t> initiereres alle regelsæt og </a:t>
            </a:r>
            <a:r>
              <a:rPr lang="da-DK" baseline="0" dirty="0" err="1" smtClean="0"/>
              <a:t>AddRuleSets</a:t>
            </a:r>
            <a:r>
              <a:rPr lang="da-DK" baseline="0" dirty="0" smtClean="0"/>
              <a:t> kaldes for hver</a:t>
            </a:r>
          </a:p>
          <a:p>
            <a:r>
              <a:rPr lang="da-DK" baseline="0" dirty="0" smtClean="0"/>
              <a:t>Hvert regelsæt ved nu selv i hvilke kontaktgrupper og kategoriseringer (situationer), som de er lovlige i</a:t>
            </a:r>
          </a:p>
          <a:p>
            <a:r>
              <a:rPr lang="da-DK" baseline="0" dirty="0" smtClean="0"/>
              <a:t>Regelsættet tilføjer selv situationerne til den samle regelsæt – dermed behøver vi ikke længere en metode pr. situation (kontaktgrupper og kategorisering)</a:t>
            </a:r>
          </a:p>
          <a:p>
            <a:r>
              <a:rPr lang="da-DK" noProof="0" dirty="0" smtClean="0"/>
              <a:t>Fulgte</a:t>
            </a:r>
            <a:r>
              <a:rPr lang="da-DK" baseline="0" noProof="0" dirty="0" smtClean="0"/>
              <a:t> Guidelines</a:t>
            </a:r>
          </a:p>
          <a:p>
            <a:pPr lvl="1"/>
            <a:r>
              <a:rPr lang="da-DK" baseline="0" noProof="0" dirty="0" smtClean="0"/>
              <a:t>“</a:t>
            </a:r>
            <a:r>
              <a:rPr lang="en-US" dirty="0" smtClean="0"/>
              <a:t>Separate concerns in modules</a:t>
            </a:r>
            <a:r>
              <a:rPr lang="da-DK" baseline="0" noProof="0" dirty="0" smtClean="0"/>
              <a:t>” – ansvaret for, hvor regelsættet er lovligt/gyldig er flyttet til selve regelsættet</a:t>
            </a:r>
          </a:p>
          <a:p>
            <a:pPr lvl="1"/>
            <a:r>
              <a:rPr lang="da-DK" baseline="0" noProof="0" dirty="0" smtClean="0"/>
              <a:t>”</a:t>
            </a:r>
            <a:r>
              <a:rPr lang="en-US" baseline="0" noProof="0" dirty="0" smtClean="0"/>
              <a:t>Keep your codebase small</a:t>
            </a:r>
            <a:r>
              <a:rPr lang="da-DK" baseline="0" noProof="0" dirty="0" smtClean="0"/>
              <a:t>” – metoderne for hver situation er fjernet og den nye implementering fylder mindre og er lettere at læse</a:t>
            </a:r>
            <a:endParaRPr lang="da-DK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672242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Builder, der kan bygge SQL parameter til vores DAL</a:t>
            </a:r>
            <a:r>
              <a:rPr lang="da-DK" baseline="0" dirty="0" smtClean="0"/>
              <a:t> lag</a:t>
            </a:r>
          </a:p>
          <a:p>
            <a:r>
              <a:rPr lang="da-DK" baseline="0" dirty="0" smtClean="0"/>
              <a:t>Vi ønsker ikke at duplikere den kode, som genererer SQL parametre, deres navne, typer, længder m.m. i flere DAL metoder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4716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Folk tror så måske, at det at opnå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vedligeholdelsesbarhed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kræver en "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silver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bullet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" i form af en teknologi eller et princip, der løser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vedligeholdelsesbarheden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én gang for alle og gerne automatisk</a:t>
            </a: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Dette er desværre ikke tilfældet – det kræver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lang="da-DK" sz="1100" b="0" i="0" u="none" strike="noStrike" cap="none" baseline="0" dirty="0" err="1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kræver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hårdt arbejde og engagement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718435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Metoderne</a:t>
            </a:r>
            <a:r>
              <a:rPr lang="da-DK" baseline="0" dirty="0" smtClean="0"/>
              <a:t> benytter </a:t>
            </a:r>
            <a:r>
              <a:rPr lang="da-DK" baseline="0" dirty="0" err="1" smtClean="0"/>
              <a:t>Builderen</a:t>
            </a:r>
            <a:r>
              <a:rPr lang="da-DK" baseline="0" dirty="0" smtClean="0"/>
              <a:t> til at bygge SQL parametre – definitionen for SQL parametre er kun skrevet i </a:t>
            </a:r>
            <a:r>
              <a:rPr lang="da-DK" baseline="0" dirty="0" err="1" smtClean="0"/>
              <a:t>builderen</a:t>
            </a:r>
            <a:r>
              <a:rPr lang="da-DK" baseline="0" dirty="0" smtClean="0"/>
              <a:t> og kan genbruges på tværs af DAL klasser</a:t>
            </a:r>
          </a:p>
          <a:p>
            <a:r>
              <a:rPr lang="da-DK" dirty="0" smtClean="0"/>
              <a:t>Metoderne er skrevet med henblik på at undgå duplikeret</a:t>
            </a:r>
            <a:r>
              <a:rPr lang="da-DK" baseline="0" dirty="0" smtClean="0"/>
              <a:t> kode, hvor de fælles SQL parametre til </a:t>
            </a:r>
            <a:r>
              <a:rPr lang="da-DK" baseline="0" dirty="0" err="1" smtClean="0"/>
              <a:t>Create</a:t>
            </a:r>
            <a:r>
              <a:rPr lang="da-DK" baseline="0" dirty="0" smtClean="0"/>
              <a:t> og Update returneres fra en metode, som kaldes fra henholdsvis </a:t>
            </a:r>
            <a:r>
              <a:rPr lang="da-DK" baseline="0" dirty="0" err="1" smtClean="0"/>
              <a:t>Create</a:t>
            </a:r>
            <a:r>
              <a:rPr lang="da-DK" baseline="0" dirty="0" smtClean="0"/>
              <a:t> og Update</a:t>
            </a:r>
          </a:p>
          <a:p>
            <a:r>
              <a:rPr lang="da-DK" baseline="0" dirty="0" smtClean="0"/>
              <a:t>Særskilte SQL parametre, såsom </a:t>
            </a:r>
            <a:r>
              <a:rPr lang="da-DK" baseline="0" dirty="0" err="1" smtClean="0"/>
              <a:t>CreateDateTime</a:t>
            </a:r>
            <a:r>
              <a:rPr lang="da-DK" baseline="0" dirty="0" smtClean="0"/>
              <a:t> og </a:t>
            </a:r>
            <a:r>
              <a:rPr lang="da-DK" baseline="0" dirty="0" err="1" smtClean="0"/>
              <a:t>UpdateDateTime</a:t>
            </a:r>
            <a:r>
              <a:rPr lang="da-DK" baseline="0" dirty="0" smtClean="0"/>
              <a:t> tilføjes SQL parameterlisten ved henholdsvis </a:t>
            </a:r>
            <a:r>
              <a:rPr lang="da-DK" baseline="0" dirty="0" err="1" smtClean="0"/>
              <a:t>Create</a:t>
            </a:r>
            <a:r>
              <a:rPr lang="da-DK" baseline="0" dirty="0" smtClean="0"/>
              <a:t> og Update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54715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Metoderne til </a:t>
            </a:r>
            <a:r>
              <a:rPr lang="da-DK" dirty="0" err="1" smtClean="0"/>
              <a:t>Create</a:t>
            </a:r>
            <a:r>
              <a:rPr lang="da-DK" dirty="0" smtClean="0"/>
              <a:t>,</a:t>
            </a:r>
            <a:r>
              <a:rPr lang="da-DK" baseline="0" dirty="0" smtClean="0"/>
              <a:t> Update og </a:t>
            </a:r>
            <a:r>
              <a:rPr lang="da-DK" baseline="0" dirty="0" err="1" smtClean="0"/>
              <a:t>Get</a:t>
            </a:r>
            <a:r>
              <a:rPr lang="da-DK" baseline="0" dirty="0" smtClean="0"/>
              <a:t> benytter alle </a:t>
            </a:r>
            <a:r>
              <a:rPr lang="da-DK" baseline="0" dirty="0" err="1" smtClean="0"/>
              <a:t>Builderen</a:t>
            </a:r>
            <a:r>
              <a:rPr lang="da-DK" baseline="0" dirty="0" smtClean="0"/>
              <a:t> til at bygge SQL parametre til </a:t>
            </a:r>
            <a:r>
              <a:rPr lang="da-DK" baseline="0" dirty="0" err="1" smtClean="0"/>
              <a:t>Stored</a:t>
            </a:r>
            <a:r>
              <a:rPr lang="da-DK" baseline="0" dirty="0" smtClean="0"/>
              <a:t> Procedures</a:t>
            </a:r>
          </a:p>
          <a:p>
            <a:r>
              <a:rPr lang="da-DK" noProof="0" dirty="0" smtClean="0"/>
              <a:t>Fulgte</a:t>
            </a:r>
            <a:r>
              <a:rPr lang="da-DK" baseline="0" noProof="0" dirty="0" smtClean="0"/>
              <a:t> Guidelines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lang="da-DK" baseline="0" noProof="0" dirty="0" smtClean="0"/>
              <a:t>“</a:t>
            </a:r>
            <a:r>
              <a:rPr lang="en-US" dirty="0" smtClean="0"/>
              <a:t>Write code once</a:t>
            </a:r>
            <a:r>
              <a:rPr lang="da-DK" baseline="0" noProof="0" dirty="0" smtClean="0"/>
              <a:t>” – Dupleret kode undgået ved hjælp af </a:t>
            </a:r>
            <a:r>
              <a:rPr lang="da-DK" baseline="0" noProof="0" dirty="0" err="1" smtClean="0"/>
              <a:t>Builderen</a:t>
            </a:r>
            <a:endParaRPr lang="da-DK" baseline="0" noProof="0" dirty="0" smtClean="0"/>
          </a:p>
          <a:p>
            <a:pPr lvl="1"/>
            <a:r>
              <a:rPr lang="da-DK" baseline="0" noProof="0" dirty="0" smtClean="0"/>
              <a:t>“</a:t>
            </a:r>
            <a:r>
              <a:rPr lang="en-US" dirty="0" smtClean="0"/>
              <a:t>Separate concerns in modules</a:t>
            </a:r>
            <a:r>
              <a:rPr lang="da-DK" baseline="0" noProof="0" dirty="0" smtClean="0"/>
              <a:t>” – ansvaret for at bygge SQL parametre er flyttet væk fra DAL metoderne</a:t>
            </a:r>
          </a:p>
          <a:p>
            <a:pPr lvl="1"/>
            <a:r>
              <a:rPr lang="da-DK" baseline="0" noProof="0" dirty="0" smtClean="0"/>
              <a:t>”</a:t>
            </a:r>
            <a:r>
              <a:rPr lang="en-US" dirty="0" smtClean="0"/>
              <a:t>Write short units of code</a:t>
            </a:r>
            <a:r>
              <a:rPr lang="da-DK" baseline="0" noProof="0" dirty="0" smtClean="0"/>
              <a:t>” – DAL metoderne er holdt små</a:t>
            </a:r>
            <a:endParaRPr lang="da-DK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284534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Kodekvalitet kræver engagement og dedikation fra alle udviklere </a:t>
            </a: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Kodekvalitet og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vedligeholdelsesbarhed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er et fælles ansvar </a:t>
            </a: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Det er en fælles indsats, der sikrer høj kodekvalitet og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vedligeholdelsesbarhed</a:t>
            </a:r>
            <a:endParaRPr lang="da-DK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Kodekvalitet er baseret på simple færdigheder, viden og disciplin</a:t>
            </a: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Næsten enhver kodebase indeholder kompromiser i forhold til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arkitektur, de 10 guidelines, teknisk gæld m.m.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da-DK" dirty="0" smtClean="0"/>
              <a:t>Først i begrænsningen viser mesteren sig</a:t>
            </a:r>
          </a:p>
        </p:txBody>
      </p:sp>
    </p:spTree>
    <p:extLst>
      <p:ext uri="{BB962C8B-B14F-4D97-AF65-F5344CB8AC3E}">
        <p14:creationId xmlns:p14="http://schemas.microsoft.com/office/powerpoint/2010/main" val="6382657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39582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Kræver engagement og dedikation og fra alle udviklere</a:t>
            </a: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Kodekvalitet og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vedligeholdelsesbarhed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er et fælles ansvar</a:t>
            </a:r>
          </a:p>
          <a:p>
            <a:pPr lvl="1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Det er en fælles indsats,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der 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sikrer høj kodekvalitet og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vedligeholdelighed</a:t>
            </a:r>
            <a:endParaRPr lang="da-DK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Alle udviklerteams og deres udviklere har et fælles ansvar for at få dette til at ske.</a:t>
            </a:r>
            <a:endParaRPr lang="da-DK" dirty="0" smtClean="0"/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Enkle færdigheder, viden og disciplin</a:t>
            </a:r>
          </a:p>
          <a:p>
            <a:pPr lvl="1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 kombination af relative simple færdigheder, viden, disciplin samt miljøet, hvor disse kan anvendes, fører til den største forbedring i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vedligeholdelsesbarheden</a:t>
            </a:r>
            <a:endParaRPr lang="da-DK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Følge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nogle enkle retningslinjer, der selv ikke er sofistikerede</a:t>
            </a:r>
          </a:p>
          <a:p>
            <a:pPr lvl="1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Joost Visser fra Software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Improvement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Group (SIG) har givet os 10 enkle retningslinjer i sin bog ”Building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Maintainable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Software”</a:t>
            </a:r>
          </a:p>
          <a:p>
            <a:pPr lvl="1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 10 retningslinjer er god og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fornuftig 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praksis</a:t>
            </a:r>
          </a:p>
          <a:p>
            <a:pPr lvl="1"/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10 retningslinjer kan bruges stort set i alle kodesprog</a:t>
            </a:r>
            <a:endParaRPr lang="da-DK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4883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Skriv korte metoder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kortere metoder er nemmere at analysere, testes og genbruge</a:t>
            </a: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Skriv enkle metoder – enkle metoder med få beslutningspunkter er nemmere at analysere og test</a:t>
            </a: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Skriv kode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én gang – 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Duplikering af kildekode bør altid undgås, da ændringer/rettelser skal foretages i hver kopi. Duplikering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er også en kilde til regressionsfejl</a:t>
            </a: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Hold metoders grænseflade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r små - 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metoder med færre parametre er nemmere at teste og genbruge</a:t>
            </a:r>
          </a:p>
        </p:txBody>
      </p:sp>
    </p:spTree>
    <p:extLst>
      <p:ext uri="{BB962C8B-B14F-4D97-AF65-F5344CB8AC3E}">
        <p14:creationId xmlns:p14="http://schemas.microsoft.com/office/powerpoint/2010/main" val="1760165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Adskil</a:t>
            </a:r>
            <a:r>
              <a:rPr lang="da-DK" baseline="0" dirty="0" smtClean="0"/>
              <a:t> ansvar i moduler – m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oduler/klasser, der er løst koblet, er lettere at ændre og det fører til et mere modulært system</a:t>
            </a: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Sørg for at komponenter i arkitekturen er løst koblet – løst koblede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opniveau komponenter i et system, er lettere at ændre og det fører til et mere modulært system</a:t>
            </a: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Hold arkitekturens komponenter balanceret - e</a:t>
            </a:r>
            <a:r>
              <a:rPr lang="da-DK" dirty="0" smtClean="0"/>
              <a:t>n velbalanceret arkitektur, med ikke for mange og ikke for få komponenter, af ensartet størrelse, er det mest modulære og det muliggør nem tilpasning gennem adskillelse af ansvarsområder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0498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Hold din kodebase lille - et stort system er svært at vedligeholde, fordi flere linjer kode skal analyseres, ændres og testes. Vedligeholdelsesproduktiviteten pr. kodelinje er også lavere i et stort system end i et lille system</a:t>
            </a: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Automatisér test - automatiserede test (det er test, som kan afvikles uden manuel indgriben) giver mulighed for øjeblikkelig tilbagemelding på effektiviteten af ​​modifikationer</a:t>
            </a:r>
          </a:p>
          <a:p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Skriv ren kode - at have irrelevante kodelinjer, såsom </a:t>
            </a:r>
            <a:r>
              <a:rPr lang="da-DK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TODO'er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og død kode, i kodebasen</a:t>
            </a:r>
            <a:r>
              <a:rPr lang="da-DK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a-DK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gør det vanskeligere for nye udviklere at blive produktive, hvilket gør vedligeholdelsen mindre effektiv</a:t>
            </a:r>
            <a:endParaRPr lang="da-DK" sz="1100" b="0" i="0" u="none" strike="noStrike" cap="none" baseline="0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0303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Alle eksempler er baseret på en</a:t>
            </a:r>
            <a:r>
              <a:rPr lang="da-DK" baseline="0" dirty="0" smtClean="0"/>
              <a:t> ”gammel” kodebase, hvor der er godt tiltag for at forbedre kodekvaliteten og </a:t>
            </a:r>
            <a:r>
              <a:rPr lang="da-DK" baseline="0" dirty="0" err="1" smtClean="0"/>
              <a:t>vedligeholdelsesbarheden</a:t>
            </a:r>
            <a:endParaRPr lang="da-DK" baseline="0" dirty="0" smtClean="0"/>
          </a:p>
          <a:p>
            <a:r>
              <a:rPr lang="da-DK" baseline="0" dirty="0" smtClean="0"/>
              <a:t>Koden, der vises, er ikke nødvendigvis </a:t>
            </a:r>
            <a:r>
              <a:rPr lang="da-DK" baseline="0" dirty="0" err="1" smtClean="0"/>
              <a:t>refaktoreret</a:t>
            </a:r>
            <a:r>
              <a:rPr lang="da-DK" baseline="0" dirty="0" smtClean="0"/>
              <a:t> til det niveau, som vi ønsker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5443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1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l="19284" r="6227"/>
          <a:stretch/>
        </p:blipFill>
        <p:spPr>
          <a:xfrm>
            <a:off x="0" y="0"/>
            <a:ext cx="574696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16375" y="1491850"/>
            <a:ext cx="49428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600"/>
              <a:buNone/>
              <a:defRPr sz="3600">
                <a:solidFill>
                  <a:srgbClr val="007ACA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6">
  <p:cSld name="TITLE_3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 l="40603"/>
          <a:stretch/>
        </p:blipFill>
        <p:spPr>
          <a:xfrm>
            <a:off x="0" y="0"/>
            <a:ext cx="46213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 rotWithShape="1">
          <a:blip r:embed="rId2">
            <a:alphaModFix/>
          </a:blip>
          <a:srcRect l="40603"/>
          <a:stretch/>
        </p:blipFill>
        <p:spPr>
          <a:xfrm>
            <a:off x="0" y="0"/>
            <a:ext cx="41185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ctrTitle"/>
          </p:nvPr>
        </p:nvSpPr>
        <p:spPr>
          <a:xfrm>
            <a:off x="3825000" y="1491850"/>
            <a:ext cx="50340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200"/>
              <a:buNone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8">
  <p:cSld name="TITLE_3_1_1_1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ctrTitle"/>
          </p:nvPr>
        </p:nvSpPr>
        <p:spPr>
          <a:xfrm>
            <a:off x="3825000" y="1491850"/>
            <a:ext cx="50340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200"/>
              <a:buNone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80" name="Google Shape;8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6600" y="4611500"/>
            <a:ext cx="1172974" cy="4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 rotWithShape="1">
          <a:blip r:embed="rId3">
            <a:alphaModFix/>
          </a:blip>
          <a:srcRect t="45946" b="719"/>
          <a:stretch/>
        </p:blipFill>
        <p:spPr>
          <a:xfrm>
            <a:off x="0" y="0"/>
            <a:ext cx="6429378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>
            <a:spLocks noGrp="1"/>
          </p:cNvSpPr>
          <p:nvPr>
            <p:ph type="ctrTitle" idx="2"/>
          </p:nvPr>
        </p:nvSpPr>
        <p:spPr>
          <a:xfrm>
            <a:off x="3825000" y="1491850"/>
            <a:ext cx="50340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200"/>
              <a:buNone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3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9">
  <p:cSld name="TITLE_3_1_1_1_1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4"/>
          <p:cNvPicPr preferRelativeResize="0"/>
          <p:nvPr/>
        </p:nvPicPr>
        <p:blipFill rotWithShape="1">
          <a:blip r:embed="rId2">
            <a:alphaModFix/>
          </a:blip>
          <a:srcRect l="27865"/>
          <a:stretch/>
        </p:blipFill>
        <p:spPr>
          <a:xfrm>
            <a:off x="0" y="0"/>
            <a:ext cx="556525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>
            <a:spLocks noGrp="1"/>
          </p:cNvSpPr>
          <p:nvPr>
            <p:ph type="ctrTitle"/>
          </p:nvPr>
        </p:nvSpPr>
        <p:spPr>
          <a:xfrm>
            <a:off x="3825000" y="1491850"/>
            <a:ext cx="50340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200"/>
              <a:buNone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90" name="Google Shape;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500"/>
            <a:ext cx="1172974" cy="4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825000" y="1491850"/>
            <a:ext cx="50340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200"/>
              <a:buNone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3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Blue">
  <p:cSld name="TITLE_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>
            <a:spLocks noGrp="1"/>
          </p:cNvSpPr>
          <p:nvPr>
            <p:ph type="ctrTitle"/>
          </p:nvPr>
        </p:nvSpPr>
        <p:spPr>
          <a:xfrm>
            <a:off x="530150" y="771050"/>
            <a:ext cx="3648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1"/>
          </p:nvPr>
        </p:nvSpPr>
        <p:spPr>
          <a:xfrm>
            <a:off x="530150" y="2860600"/>
            <a:ext cx="36483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2_1_1"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/>
          <p:nvPr/>
        </p:nvSpPr>
        <p:spPr>
          <a:xfrm>
            <a:off x="612150" y="1056750"/>
            <a:ext cx="7919700" cy="2997600"/>
          </a:xfrm>
          <a:prstGeom prst="rect">
            <a:avLst/>
          </a:prstGeom>
          <a:noFill/>
          <a:ln w="19050" cap="flat" cmpd="sng">
            <a:solidFill>
              <a:srgbClr val="B9D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/>
          <p:cNvSpPr/>
          <p:nvPr/>
        </p:nvSpPr>
        <p:spPr>
          <a:xfrm>
            <a:off x="375525" y="757800"/>
            <a:ext cx="693600" cy="76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9"/>
          <p:cNvSpPr txBox="1"/>
          <p:nvPr/>
        </p:nvSpPr>
        <p:spPr>
          <a:xfrm>
            <a:off x="443504" y="742705"/>
            <a:ext cx="925500" cy="10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27588D"/>
                </a:solidFill>
              </a:rPr>
              <a:t>“</a:t>
            </a:r>
            <a:endParaRPr sz="7200" b="1">
              <a:solidFill>
                <a:srgbClr val="27588D"/>
              </a:solidFill>
            </a:endParaRPr>
          </a:p>
        </p:txBody>
      </p:sp>
      <p:sp>
        <p:nvSpPr>
          <p:cNvPr id="113" name="Google Shape;113;p19"/>
          <p:cNvSpPr/>
          <p:nvPr/>
        </p:nvSpPr>
        <p:spPr>
          <a:xfrm>
            <a:off x="8041076" y="3592580"/>
            <a:ext cx="693600" cy="76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8048770" y="3478384"/>
            <a:ext cx="664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27588D"/>
                </a:solidFill>
              </a:rPr>
              <a:t>”</a:t>
            </a:r>
            <a:endParaRPr sz="7200" b="1">
              <a:solidFill>
                <a:srgbClr val="27588D"/>
              </a:solidFill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ctrTitle"/>
          </p:nvPr>
        </p:nvSpPr>
        <p:spPr>
          <a:xfrm>
            <a:off x="737400" y="1262850"/>
            <a:ext cx="7669200" cy="21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Source Sans Pro Light"/>
              <a:buNone/>
              <a:defRPr sz="3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ctrTitle" idx="2"/>
          </p:nvPr>
        </p:nvSpPr>
        <p:spPr>
          <a:xfrm>
            <a:off x="737400" y="3262375"/>
            <a:ext cx="7669200" cy="5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Source Sans Pro SemiBold"/>
              <a:buNone/>
              <a:defRPr sz="1400">
                <a:solidFill>
                  <a:srgbClr val="999999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ource Sans Pro Light"/>
              <a:buNone/>
              <a:defRPr sz="5200">
                <a:solidFill>
                  <a:srgbClr val="434343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lement Title &amp; Body Blue">
  <p:cSld name="CUSTOM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 rotWithShape="1">
          <a:blip r:embed="rId2">
            <a:alphaModFix/>
          </a:blip>
          <a:srcRect b="79428"/>
          <a:stretch/>
        </p:blipFill>
        <p:spPr>
          <a:xfrm>
            <a:off x="0" y="0"/>
            <a:ext cx="9144000" cy="10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311700" y="196120"/>
            <a:ext cx="616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311700" y="1291295"/>
            <a:ext cx="8437200" cy="259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200"/>
              <a:buChar char="●"/>
              <a:defRPr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0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itle" type="secHead">
  <p:cSld name="SECTION_HEAD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600"/>
              <a:buNone/>
              <a:defRPr sz="3600">
                <a:solidFill>
                  <a:srgbClr val="007AC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29260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title" idx="2"/>
          </p:nvPr>
        </p:nvSpPr>
        <p:spPr>
          <a:xfrm>
            <a:off x="311700" y="20978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2">
  <p:cSld name="TITLE_4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771524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l="6994"/>
          <a:stretch/>
        </p:blipFill>
        <p:spPr>
          <a:xfrm>
            <a:off x="0" y="0"/>
            <a:ext cx="717583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3870675" y="1491850"/>
            <a:ext cx="49884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600"/>
              <a:buNone/>
              <a:defRPr sz="36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3">
  <p:cSld name="TITLE_3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l="11300" r="37563" b="10602"/>
          <a:stretch/>
        </p:blipFill>
        <p:spPr>
          <a:xfrm>
            <a:off x="-15825" y="0"/>
            <a:ext cx="4413125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3890250" y="1491850"/>
            <a:ext cx="49689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600"/>
              <a:buNone/>
              <a:defRPr sz="36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3 1">
  <p:cSld name="TITLE_3_2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l="32827"/>
          <a:stretch/>
        </p:blipFill>
        <p:spPr>
          <a:xfrm>
            <a:off x="0" y="0"/>
            <a:ext cx="5182574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3890250" y="1491850"/>
            <a:ext cx="49689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600"/>
              <a:buNone/>
              <a:defRPr sz="36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3 2">
  <p:cSld name="TITLE_3_3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 l="45480" t="13217"/>
          <a:stretch/>
        </p:blipFill>
        <p:spPr>
          <a:xfrm>
            <a:off x="0" y="0"/>
            <a:ext cx="4882200" cy="51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3890250" y="1491850"/>
            <a:ext cx="49689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600"/>
              <a:buNone/>
              <a:defRPr sz="36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3 3">
  <p:cSld name="TITLE_3_4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 rotWithShape="1">
          <a:blip r:embed="rId2">
            <a:alphaModFix/>
          </a:blip>
          <a:srcRect l="23704"/>
          <a:stretch/>
        </p:blipFill>
        <p:spPr>
          <a:xfrm>
            <a:off x="-1" y="0"/>
            <a:ext cx="5886453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3890250" y="1491850"/>
            <a:ext cx="49689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600"/>
              <a:buNone/>
              <a:defRPr sz="36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3 3 1">
  <p:cSld name="TITLE_3_4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 l="7902"/>
          <a:stretch/>
        </p:blipFill>
        <p:spPr>
          <a:xfrm>
            <a:off x="-2775" y="0"/>
            <a:ext cx="7105645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ctrTitle"/>
          </p:nvPr>
        </p:nvSpPr>
        <p:spPr>
          <a:xfrm>
            <a:off x="3890250" y="1491850"/>
            <a:ext cx="49689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600"/>
              <a:buNone/>
              <a:defRPr sz="36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4">
  <p:cSld name="TITLE_3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9"/>
          <p:cNvPicPr preferRelativeResize="0"/>
          <p:nvPr/>
        </p:nvPicPr>
        <p:blipFill rotWithShape="1">
          <a:blip r:embed="rId2">
            <a:alphaModFix/>
          </a:blip>
          <a:srcRect l="13096"/>
          <a:stretch/>
        </p:blipFill>
        <p:spPr>
          <a:xfrm>
            <a:off x="0" y="0"/>
            <a:ext cx="79465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>
            <a:spLocks noGrp="1"/>
          </p:cNvSpPr>
          <p:nvPr>
            <p:ph type="ctrTitle"/>
          </p:nvPr>
        </p:nvSpPr>
        <p:spPr>
          <a:xfrm>
            <a:off x="3785825" y="1491850"/>
            <a:ext cx="50733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200"/>
              <a:buNone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5">
  <p:cSld name="TITLE_3_1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0"/>
          <p:cNvPicPr preferRelativeResize="0"/>
          <p:nvPr/>
        </p:nvPicPr>
        <p:blipFill rotWithShape="1">
          <a:blip r:embed="rId2">
            <a:alphaModFix/>
          </a:blip>
          <a:srcRect l="27230"/>
          <a:stretch/>
        </p:blipFill>
        <p:spPr>
          <a:xfrm>
            <a:off x="-3" y="0"/>
            <a:ext cx="6163999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0"/>
          <p:cNvSpPr txBox="1">
            <a:spLocks noGrp="1"/>
          </p:cNvSpPr>
          <p:nvPr>
            <p:ph type="ctrTitle"/>
          </p:nvPr>
        </p:nvSpPr>
        <p:spPr>
          <a:xfrm>
            <a:off x="3831525" y="1491850"/>
            <a:ext cx="5027700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3200"/>
              <a:buNone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Source Sans Pro"/>
              <a:buChar char="●"/>
              <a:defRPr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○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■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3" r:id="rId13"/>
    <p:sldLayoutId id="2147483665" r:id="rId14"/>
    <p:sldLayoutId id="2147483666" r:id="rId15"/>
    <p:sldLayoutId id="2147483667" r:id="rId16"/>
    <p:sldLayoutId id="214748366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Code Quality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</a:t>
            </a:r>
            <a:r>
              <a:rPr lang="da-DK" dirty="0" smtClean="0"/>
              <a:t>le.sorensen@visma.com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31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Now some code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/>
            <a:r>
              <a:rPr lang="en-US" dirty="0" smtClean="0"/>
              <a:t>Examples </a:t>
            </a:r>
            <a:r>
              <a:rPr lang="en-US" dirty="0"/>
              <a:t>of </a:t>
            </a:r>
            <a:r>
              <a:rPr lang="en-US" dirty="0" smtClean="0"/>
              <a:t>improvements from </a:t>
            </a:r>
            <a:r>
              <a:rPr lang="en-US" dirty="0"/>
              <a:t>DFDG's codebase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963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Write simple units of code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/>
            <a:r>
              <a:rPr lang="en-US" u="sng" dirty="0" smtClean="0"/>
              <a:t>Example 1</a:t>
            </a:r>
          </a:p>
          <a:p>
            <a:pPr marL="0"/>
            <a:r>
              <a:rPr lang="en-US" dirty="0" smtClean="0"/>
              <a:t>Simplify </a:t>
            </a:r>
            <a:r>
              <a:rPr lang="en-US" dirty="0"/>
              <a:t>null </a:t>
            </a:r>
            <a:r>
              <a:rPr lang="en-US" dirty="0" smtClean="0"/>
              <a:t>guards</a:t>
            </a:r>
          </a:p>
        </p:txBody>
      </p:sp>
    </p:spTree>
    <p:extLst>
      <p:ext uri="{BB962C8B-B14F-4D97-AF65-F5344CB8AC3E}">
        <p14:creationId xmlns:p14="http://schemas.microsoft.com/office/powerpoint/2010/main" val="298676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301231"/>
            <a:ext cx="8025575" cy="42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7660672" cy="44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8078724" cy="431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Write code once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/>
            <a:r>
              <a:rPr lang="en-US" u="sng" dirty="0"/>
              <a:t>Example 2</a:t>
            </a:r>
            <a:endParaRPr lang="en-US" u="sng" dirty="0" smtClean="0"/>
          </a:p>
          <a:p>
            <a:pPr marL="0"/>
            <a:r>
              <a:rPr lang="en-US" dirty="0" smtClean="0"/>
              <a:t>Duplication of code in a data access layer class</a:t>
            </a:r>
          </a:p>
        </p:txBody>
      </p:sp>
    </p:spTree>
    <p:extLst>
      <p:ext uri="{BB962C8B-B14F-4D97-AF65-F5344CB8AC3E}">
        <p14:creationId xmlns:p14="http://schemas.microsoft.com/office/powerpoint/2010/main" val="98345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7397305" cy="43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9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7568565" cy="427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4"/>
            <a:ext cx="6223635" cy="460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7557516" cy="439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1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In der Beschränkung zeigt sich erst der Meister</a:t>
            </a:r>
            <a:r>
              <a:rPr lang="en-US" dirty="0" smtClean="0"/>
              <a:t> (</a:t>
            </a:r>
            <a:r>
              <a:rPr lang="en-US" dirty="0"/>
              <a:t>In simplicity one recognizes true skills)</a:t>
            </a:r>
            <a:endParaRPr lang="da-DK" dirty="0"/>
          </a:p>
        </p:txBody>
      </p:sp>
      <p:sp>
        <p:nvSpPr>
          <p:cNvPr id="3" name="Title 2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r>
              <a:rPr lang="en-US" dirty="0"/>
              <a:t>J.W. von Goethe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6258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Write code once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/>
            <a:r>
              <a:rPr lang="en-US" u="sng" dirty="0" smtClean="0"/>
              <a:t>Example 3</a:t>
            </a:r>
          </a:p>
          <a:p>
            <a:pPr marL="0"/>
            <a:r>
              <a:rPr lang="en-US" dirty="0" smtClean="0"/>
              <a:t>Duplication </a:t>
            </a:r>
            <a:r>
              <a:rPr lang="en-US" dirty="0"/>
              <a:t>of code in a data access layer </a:t>
            </a:r>
            <a:r>
              <a:rPr lang="en-US" dirty="0" smtClean="0"/>
              <a:t>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4023360" cy="3384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060" y="292605"/>
            <a:ext cx="3467100" cy="1770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060" y="2226728"/>
            <a:ext cx="2880360" cy="19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6237161" cy="44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9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99" y="292604"/>
            <a:ext cx="6507861" cy="444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6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Write clean code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/>
            <a:r>
              <a:rPr lang="en-US" u="sng" dirty="0" smtClean="0"/>
              <a:t>Example 4</a:t>
            </a:r>
          </a:p>
          <a:p>
            <a:pPr marL="0"/>
            <a:r>
              <a:rPr lang="en-US" dirty="0" smtClean="0"/>
              <a:t>Unneeded code in service requests and responses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85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1" y="292605"/>
            <a:ext cx="8476298" cy="40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5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Write short units of code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/>
            <a:r>
              <a:rPr lang="en-US" u="sng" dirty="0" smtClean="0"/>
              <a:t>Example 5</a:t>
            </a:r>
          </a:p>
          <a:p>
            <a:pPr marL="0"/>
            <a:r>
              <a:rPr lang="en-US" dirty="0" smtClean="0"/>
              <a:t>Refactoring a large and complex switch statements</a:t>
            </a:r>
          </a:p>
          <a:p>
            <a:pPr mar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9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547497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4652010" cy="44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5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8629269" cy="42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even talk about Code Quality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Maintainability</a:t>
            </a:r>
          </a:p>
          <a:p>
            <a:pPr marL="622300" lvl="1" indent="0">
              <a:buNone/>
            </a:pPr>
            <a:r>
              <a:rPr lang="en-US" dirty="0" smtClean="0"/>
              <a:t>Lack </a:t>
            </a:r>
            <a:r>
              <a:rPr lang="en-US" dirty="0"/>
              <a:t>of maintainability is to a large extent caused by simple issues that occur over and over again. Consequently, the most efficient and effective way to improve maintainability is to address these simple </a:t>
            </a:r>
            <a:r>
              <a:rPr lang="en-US" dirty="0" smtClean="0"/>
              <a:t>issues.</a:t>
            </a:r>
          </a:p>
          <a:p>
            <a:r>
              <a:rPr lang="en-US" dirty="0"/>
              <a:t>Lower software maintenance </a:t>
            </a:r>
            <a:r>
              <a:rPr lang="en-US" dirty="0" smtClean="0"/>
              <a:t>cost</a:t>
            </a:r>
          </a:p>
          <a:p>
            <a:pPr marL="609600" lvl="1" indent="0">
              <a:buNone/>
            </a:pPr>
            <a:r>
              <a:rPr lang="en-US" dirty="0"/>
              <a:t>Low maintainability means that developers spend too much time on maintaining and fixing old </a:t>
            </a:r>
            <a:r>
              <a:rPr lang="en-US" dirty="0" smtClean="0"/>
              <a:t>software.</a:t>
            </a:r>
          </a:p>
          <a:p>
            <a:pPr marL="438150" indent="-285750"/>
            <a:r>
              <a:rPr lang="en-US" dirty="0" smtClean="0"/>
              <a:t>Lower software maintenance risks</a:t>
            </a:r>
          </a:p>
          <a:p>
            <a:pPr marL="609600" lvl="1" indent="0">
              <a:buNone/>
            </a:pPr>
            <a:r>
              <a:rPr lang="en-US" dirty="0"/>
              <a:t>Minimize the </a:t>
            </a:r>
            <a:r>
              <a:rPr lang="en-US" dirty="0" smtClean="0"/>
              <a:t>risks </a:t>
            </a:r>
            <a:r>
              <a:rPr lang="en-US" dirty="0"/>
              <a:t>when fixing bugs, changing functionality or introducing new </a:t>
            </a:r>
            <a:r>
              <a:rPr lang="en-US" dirty="0" smtClean="0"/>
              <a:t>functionality.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5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8623745" cy="41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Write short units of code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/>
            <a:r>
              <a:rPr lang="en-US" u="sng" dirty="0"/>
              <a:t>Example </a:t>
            </a:r>
            <a:r>
              <a:rPr lang="en-US" u="sng" dirty="0" smtClean="0"/>
              <a:t>6</a:t>
            </a:r>
            <a:endParaRPr lang="en-US" u="sng" dirty="0"/>
          </a:p>
          <a:p>
            <a:pPr marL="0"/>
            <a:r>
              <a:rPr lang="en-US" dirty="0" smtClean="0"/>
              <a:t>Method with batch </a:t>
            </a:r>
            <a:r>
              <a:rPr lang="en-US" dirty="0"/>
              <a:t>like </a:t>
            </a:r>
            <a:r>
              <a:rPr lang="en-US" dirty="0" smtClean="0"/>
              <a:t>functionality and more than one responsibility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6812280" cy="44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99" y="292605"/>
            <a:ext cx="6515100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1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Separate concerns in modules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/>
            <a:r>
              <a:rPr lang="en-US" u="sng" dirty="0" smtClean="0"/>
              <a:t>Example 7</a:t>
            </a:r>
          </a:p>
          <a:p>
            <a:pPr marL="0"/>
            <a:r>
              <a:rPr lang="en-US" dirty="0" smtClean="0"/>
              <a:t>Large abstract class with more than one responsibility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0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8761857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4"/>
            <a:ext cx="8761857" cy="31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6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Keep unit interfaces small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/>
            <a:r>
              <a:rPr lang="en-US" u="sng" dirty="0" smtClean="0"/>
              <a:t>Example 8</a:t>
            </a:r>
            <a:endParaRPr lang="en-US" dirty="0"/>
          </a:p>
          <a:p>
            <a:pPr marL="0"/>
            <a:r>
              <a:rPr lang="en-US" dirty="0" smtClean="0"/>
              <a:t>Many parameters send through all the application layers</a:t>
            </a:r>
          </a:p>
        </p:txBody>
      </p:sp>
    </p:spTree>
    <p:extLst>
      <p:ext uri="{BB962C8B-B14F-4D97-AF65-F5344CB8AC3E}">
        <p14:creationId xmlns:p14="http://schemas.microsoft.com/office/powerpoint/2010/main" val="428249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8579549" cy="425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8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8513255" cy="427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even talk about Code Quality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Stability</a:t>
            </a:r>
          </a:p>
          <a:p>
            <a:pPr marL="622300" lvl="1" indent="0">
              <a:buNone/>
            </a:pPr>
            <a:r>
              <a:rPr lang="en-US" dirty="0" smtClean="0"/>
              <a:t>Highly maintainable code is more stable than unmaintainable code: changes in a highly maintainable system have fewer unexpected side effects than changes in an entangled system that is hard to analyze and test.</a:t>
            </a:r>
          </a:p>
          <a:p>
            <a:r>
              <a:rPr lang="en-US" dirty="0" smtClean="0"/>
              <a:t>Scalability</a:t>
            </a:r>
          </a:p>
          <a:p>
            <a:pPr marL="609600" lvl="1" indent="0">
              <a:buNone/>
            </a:pPr>
            <a:r>
              <a:rPr lang="en-US" dirty="0" smtClean="0"/>
              <a:t>Easier </a:t>
            </a:r>
            <a:r>
              <a:rPr lang="en-US" dirty="0"/>
              <a:t>to scale development teams up or </a:t>
            </a:r>
            <a:r>
              <a:rPr lang="en-US" dirty="0" smtClean="0"/>
              <a:t>down when a codebase has a high code quality.</a:t>
            </a:r>
          </a:p>
          <a:p>
            <a:r>
              <a:rPr lang="en-US" dirty="0" smtClean="0"/>
              <a:t>More companies and customers has focus on their software quality and maintainability</a:t>
            </a:r>
            <a:endParaRPr lang="en-US" dirty="0" smtClean="0">
              <a:solidFill>
                <a:srgbClr val="FF0000"/>
              </a:solidFill>
            </a:endParaRPr>
          </a:p>
          <a:p>
            <a:pPr marL="622300" lvl="1" indent="0">
              <a:buNone/>
            </a:pPr>
            <a:r>
              <a:rPr lang="en-US" dirty="0" smtClean="0"/>
              <a:t>Companies like Software Improvement Group (SIG) and </a:t>
            </a:r>
            <a:r>
              <a:rPr lang="en-US" dirty="0" err="1" smtClean="0"/>
              <a:t>CodeImprover</a:t>
            </a:r>
            <a:r>
              <a:rPr lang="en-US" dirty="0" smtClean="0"/>
              <a:t> can measure software quality based on violations like unit size, unit complexity, unit interfacing etc. in a given codebase.</a:t>
            </a:r>
          </a:p>
        </p:txBody>
      </p:sp>
    </p:spTree>
    <p:extLst>
      <p:ext uri="{BB962C8B-B14F-4D97-AF65-F5344CB8AC3E}">
        <p14:creationId xmlns:p14="http://schemas.microsoft.com/office/powerpoint/2010/main" val="422286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Separate concerns in modules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/>
            <a:r>
              <a:rPr lang="en-US" u="sng" dirty="0" smtClean="0"/>
              <a:t>Example 9</a:t>
            </a:r>
          </a:p>
          <a:p>
            <a:pPr marL="0"/>
            <a:r>
              <a:rPr lang="en-US" dirty="0" smtClean="0"/>
              <a:t>Refactoring absence rules in DFDG to make it more readable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6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4"/>
            <a:ext cx="8189119" cy="33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0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7723251" cy="411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4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99" y="292605"/>
            <a:ext cx="7469124" cy="43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7546467" cy="446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0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8397621" cy="298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1" y="292605"/>
            <a:ext cx="7449503" cy="423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5"/>
            <a:ext cx="751332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Write code once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/>
            <a:r>
              <a:rPr lang="en-US" u="sng" dirty="0" smtClean="0"/>
              <a:t>Example 10</a:t>
            </a:r>
            <a:endParaRPr lang="en-US" dirty="0"/>
          </a:p>
          <a:p>
            <a:pPr marL="0"/>
            <a:r>
              <a:rPr lang="en-US" dirty="0" smtClean="0"/>
              <a:t>Using a builder pattern to avoid duplication</a:t>
            </a:r>
          </a:p>
        </p:txBody>
      </p:sp>
    </p:spTree>
    <p:extLst>
      <p:ext uri="{BB962C8B-B14F-4D97-AF65-F5344CB8AC3E}">
        <p14:creationId xmlns:p14="http://schemas.microsoft.com/office/powerpoint/2010/main" val="27807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1" y="292606"/>
            <a:ext cx="7428548" cy="422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8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may think that maintainability requires a “silver bullet”: one technology or principle that solves maintainability once and for all, automagically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347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1" y="292606"/>
            <a:ext cx="7515606" cy="43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92604"/>
            <a:ext cx="7706677" cy="41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7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remember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Code Quality requires engagement and dedication from all developers</a:t>
            </a:r>
          </a:p>
          <a:p>
            <a:r>
              <a:rPr lang="en-US" dirty="0" smtClean="0"/>
              <a:t>Code Quality and maintainability is a common responsibility</a:t>
            </a:r>
          </a:p>
          <a:p>
            <a:r>
              <a:rPr lang="en-US" dirty="0" smtClean="0"/>
              <a:t>It is a joint effort that ensures Code Quality and maintainability</a:t>
            </a:r>
          </a:p>
          <a:p>
            <a:r>
              <a:rPr lang="en-US" dirty="0" smtClean="0"/>
              <a:t>Code Quality is based on simple skills, knowledge and discipline</a:t>
            </a:r>
          </a:p>
          <a:p>
            <a:r>
              <a:rPr lang="en-US" dirty="0" smtClean="0"/>
              <a:t>Almost any codebase contains compromises</a:t>
            </a:r>
          </a:p>
          <a:p>
            <a:r>
              <a:rPr lang="de-DE" dirty="0"/>
              <a:t>In der Beschränkung zeigt sich erst der </a:t>
            </a:r>
            <a:r>
              <a:rPr lang="de-DE" dirty="0" smtClean="0"/>
              <a:t>Meister</a:t>
            </a:r>
            <a:r>
              <a:rPr lang="en-US" dirty="0" smtClean="0"/>
              <a:t> (In simplicity one recognizes true skills)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References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 Maintainable Software, </a:t>
            </a:r>
            <a:r>
              <a:rPr lang="en-US" dirty="0" err="1" smtClean="0"/>
              <a:t>Joost</a:t>
            </a:r>
            <a:r>
              <a:rPr lang="en-US" dirty="0" smtClean="0"/>
              <a:t> </a:t>
            </a:r>
            <a:r>
              <a:rPr lang="en-US" dirty="0" err="1" smtClean="0"/>
              <a:t>Visser</a:t>
            </a:r>
            <a:r>
              <a:rPr lang="en-US" dirty="0" smtClean="0"/>
              <a:t> (SIG)</a:t>
            </a:r>
          </a:p>
          <a:p>
            <a:r>
              <a:rPr lang="en-US" dirty="0" err="1" smtClean="0"/>
              <a:t>CodeImprover</a:t>
            </a:r>
            <a:endParaRPr lang="en-US" dirty="0" smtClean="0"/>
          </a:p>
          <a:p>
            <a:r>
              <a:rPr lang="en-US" dirty="0" smtClean="0"/>
              <a:t>DFDG’s codebase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9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obtain </a:t>
            </a:r>
            <a:r>
              <a:rPr lang="en-US" dirty="0" smtClean="0"/>
              <a:t>Code Quality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Requires </a:t>
            </a:r>
            <a:r>
              <a:rPr lang="en-US" dirty="0"/>
              <a:t>engagement </a:t>
            </a:r>
            <a:r>
              <a:rPr lang="en-US" dirty="0" smtClean="0"/>
              <a:t>and dedication from all developers</a:t>
            </a:r>
          </a:p>
          <a:p>
            <a:r>
              <a:rPr lang="en-US" dirty="0" smtClean="0"/>
              <a:t>Code </a:t>
            </a:r>
            <a:r>
              <a:rPr lang="en-US" dirty="0"/>
              <a:t>q</a:t>
            </a:r>
            <a:r>
              <a:rPr lang="en-US" dirty="0" smtClean="0"/>
              <a:t>uality and maintainability is </a:t>
            </a:r>
            <a:r>
              <a:rPr lang="en-US" dirty="0"/>
              <a:t>a common </a:t>
            </a:r>
            <a:r>
              <a:rPr lang="en-US" dirty="0" smtClean="0"/>
              <a:t>responsibility</a:t>
            </a:r>
          </a:p>
          <a:p>
            <a:pPr marL="622300" lvl="1" indent="0">
              <a:buNone/>
            </a:pPr>
            <a:r>
              <a:rPr lang="en-US" dirty="0" smtClean="0"/>
              <a:t>It is a joint effort that ensures code quality and maintainability. All development teams and their developers has a common responsibility to make this happen.</a:t>
            </a:r>
          </a:p>
          <a:p>
            <a:r>
              <a:rPr lang="en-US" dirty="0" smtClean="0"/>
              <a:t>Simple skills, knowledge and discipline</a:t>
            </a:r>
          </a:p>
          <a:p>
            <a:pPr marL="622300" lvl="1" indent="0">
              <a:buNone/>
            </a:pPr>
            <a:r>
              <a:rPr lang="en-US" dirty="0" smtClean="0"/>
              <a:t>A </a:t>
            </a:r>
            <a:r>
              <a:rPr lang="en-US" dirty="0"/>
              <a:t>combination of relative simple skills and knowledge, plus the discipline and environment to apply them, leads to the largest improvement in </a:t>
            </a:r>
            <a:r>
              <a:rPr lang="en-US" dirty="0" smtClean="0"/>
              <a:t>maintainability.</a:t>
            </a:r>
          </a:p>
          <a:p>
            <a:pPr marL="450850" indent="-285750"/>
            <a:r>
              <a:rPr lang="en-US" dirty="0"/>
              <a:t>Following some simple guidelines that are not sophisticated at </a:t>
            </a:r>
            <a:r>
              <a:rPr lang="en-US" dirty="0" smtClean="0"/>
              <a:t>all</a:t>
            </a:r>
          </a:p>
          <a:p>
            <a:pPr marL="622300" lvl="1" indent="0">
              <a:buNone/>
            </a:pPr>
            <a:r>
              <a:rPr lang="en-US" dirty="0" err="1"/>
              <a:t>Joost</a:t>
            </a:r>
            <a:r>
              <a:rPr lang="en-US" dirty="0"/>
              <a:t> </a:t>
            </a:r>
            <a:r>
              <a:rPr lang="en-US" dirty="0" err="1"/>
              <a:t>Visser</a:t>
            </a:r>
            <a:r>
              <a:rPr lang="en-US" dirty="0"/>
              <a:t> from Software Improvement Group (SIG) has given us 10 simple guidelines in his book </a:t>
            </a:r>
            <a:r>
              <a:rPr lang="en-US" dirty="0" smtClean="0"/>
              <a:t>“Building </a:t>
            </a:r>
            <a:r>
              <a:rPr lang="en-US" dirty="0"/>
              <a:t>Maintainable </a:t>
            </a:r>
            <a:r>
              <a:rPr lang="en-US" dirty="0" smtClean="0"/>
              <a:t>Software”.</a:t>
            </a:r>
          </a:p>
        </p:txBody>
      </p:sp>
    </p:spTree>
    <p:extLst>
      <p:ext uri="{BB962C8B-B14F-4D97-AF65-F5344CB8AC3E}">
        <p14:creationId xmlns:p14="http://schemas.microsoft.com/office/powerpoint/2010/main" val="2723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Guidelines from SIG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short units of </a:t>
            </a:r>
            <a:r>
              <a:rPr lang="en-US" dirty="0" smtClean="0"/>
              <a:t>code</a:t>
            </a:r>
          </a:p>
          <a:p>
            <a:pPr marL="622300" lvl="1" indent="0">
              <a:buNone/>
            </a:pPr>
            <a:r>
              <a:rPr lang="en-US" dirty="0" smtClean="0"/>
              <a:t>Shorter </a:t>
            </a:r>
            <a:r>
              <a:rPr lang="en-US" dirty="0"/>
              <a:t>units (this is methods and constructors) are easier to analyze, test and </a:t>
            </a:r>
            <a:r>
              <a:rPr lang="en-US" dirty="0" smtClean="0"/>
              <a:t>reuse.</a:t>
            </a:r>
          </a:p>
          <a:p>
            <a:r>
              <a:rPr lang="en-US" dirty="0"/>
              <a:t>Write simple units of </a:t>
            </a:r>
            <a:r>
              <a:rPr lang="en-US" dirty="0" smtClean="0"/>
              <a:t>code</a:t>
            </a:r>
          </a:p>
          <a:p>
            <a:pPr marL="622300" lvl="1" indent="0">
              <a:buNone/>
            </a:pPr>
            <a:r>
              <a:rPr lang="en-US" dirty="0"/>
              <a:t>Units with fewer decision points are easier to analyze and test</a:t>
            </a:r>
            <a:r>
              <a:rPr lang="en-US" dirty="0" smtClean="0"/>
              <a:t>.</a:t>
            </a:r>
          </a:p>
          <a:p>
            <a:pPr marL="450850" indent="-285750"/>
            <a:r>
              <a:rPr lang="en-US" dirty="0"/>
              <a:t>Write code </a:t>
            </a:r>
            <a:r>
              <a:rPr lang="en-US" dirty="0" smtClean="0"/>
              <a:t>once</a:t>
            </a:r>
          </a:p>
          <a:p>
            <a:pPr marL="622300" lvl="1" indent="0">
              <a:buNone/>
            </a:pPr>
            <a:r>
              <a:rPr lang="en-US" dirty="0"/>
              <a:t>Duplication of source code should be avoided at all times, since changes will need to be made in each copy. Duplication is also a source of regression bugs</a:t>
            </a:r>
            <a:r>
              <a:rPr lang="en-US" dirty="0" smtClean="0"/>
              <a:t>.</a:t>
            </a:r>
          </a:p>
          <a:p>
            <a:r>
              <a:rPr lang="en-US" dirty="0"/>
              <a:t>Keep unit interfaces </a:t>
            </a:r>
            <a:r>
              <a:rPr lang="en-US" dirty="0" smtClean="0"/>
              <a:t>small</a:t>
            </a:r>
          </a:p>
          <a:p>
            <a:pPr marL="622300" lvl="1" indent="0">
              <a:buNone/>
            </a:pPr>
            <a:r>
              <a:rPr lang="en-US" dirty="0"/>
              <a:t>Units (methods and constructors) with fewer parameters are easier to test and reuse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828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Guidelines from SIG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Separate concerns in </a:t>
            </a:r>
            <a:r>
              <a:rPr lang="en-US" dirty="0" smtClean="0"/>
              <a:t>modules</a:t>
            </a:r>
          </a:p>
          <a:p>
            <a:pPr marL="622300" lvl="1" indent="0">
              <a:buNone/>
            </a:pPr>
            <a:r>
              <a:rPr lang="en-US" dirty="0"/>
              <a:t>Modules (classes) that are loosely coupled are easier to modify and lead to a more modular system</a:t>
            </a:r>
            <a:r>
              <a:rPr lang="en-US" dirty="0" smtClean="0"/>
              <a:t>.</a:t>
            </a:r>
          </a:p>
          <a:p>
            <a:r>
              <a:rPr lang="en-US" dirty="0"/>
              <a:t>Couple architecture components </a:t>
            </a:r>
            <a:r>
              <a:rPr lang="en-US" dirty="0" smtClean="0"/>
              <a:t>loosely</a:t>
            </a:r>
          </a:p>
          <a:p>
            <a:pPr marL="622300" lvl="1" indent="0">
              <a:buNone/>
            </a:pPr>
            <a:r>
              <a:rPr lang="en-US" dirty="0"/>
              <a:t>Top-level components of a system that are more loosely coupled are easier to modify and lead to a more modular system</a:t>
            </a:r>
            <a:r>
              <a:rPr lang="en-US" dirty="0" smtClean="0"/>
              <a:t>.</a:t>
            </a:r>
          </a:p>
          <a:p>
            <a:pPr marL="450850" indent="-285750"/>
            <a:r>
              <a:rPr lang="en-US" dirty="0"/>
              <a:t>Keep architecture components </a:t>
            </a:r>
            <a:r>
              <a:rPr lang="en-US" dirty="0" smtClean="0"/>
              <a:t>balanced</a:t>
            </a:r>
          </a:p>
          <a:p>
            <a:pPr marL="622300" lvl="1" indent="0">
              <a:buNone/>
            </a:pPr>
            <a:r>
              <a:rPr lang="en-US" dirty="0"/>
              <a:t>A well-balanced architecture, with not too many and not too few components, of uniform size, is the most modular and enables easy modification through separation of concerns</a:t>
            </a:r>
            <a:r>
              <a:rPr lang="en-US" dirty="0" smtClean="0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81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Guidelines from SIG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 your codebase small</a:t>
            </a:r>
          </a:p>
          <a:p>
            <a:pPr marL="622300" lvl="1" indent="0">
              <a:buNone/>
            </a:pPr>
            <a:r>
              <a:rPr lang="en-US" dirty="0" smtClean="0"/>
              <a:t>A large system is difficult to maintain, because more code needs to be analyzed, changed and tested. Also, maintenance productivity </a:t>
            </a:r>
            <a:r>
              <a:rPr lang="en-US" i="1" dirty="0" smtClean="0"/>
              <a:t>per line of code</a:t>
            </a:r>
            <a:r>
              <a:rPr lang="en-US" dirty="0" smtClean="0"/>
              <a:t> is lower in a large system than in a small system.</a:t>
            </a:r>
          </a:p>
          <a:p>
            <a:r>
              <a:rPr lang="en-US" dirty="0"/>
              <a:t>Automate development pipeline and </a:t>
            </a:r>
            <a:r>
              <a:rPr lang="en-US" dirty="0" smtClean="0"/>
              <a:t>tests</a:t>
            </a:r>
          </a:p>
          <a:p>
            <a:pPr marL="609600" lvl="1" indent="0">
              <a:buNone/>
            </a:pPr>
            <a:r>
              <a:rPr lang="en-US" dirty="0"/>
              <a:t>Automated tests (that is tests can be executed without manual intervention) enable near-instantaneous feedback on the effectiveness of modifications. Manual tests do not scale</a:t>
            </a:r>
            <a:r>
              <a:rPr lang="en-US" dirty="0" smtClean="0"/>
              <a:t>.</a:t>
            </a:r>
          </a:p>
          <a:p>
            <a:pPr marL="438150" indent="-285750"/>
            <a:r>
              <a:rPr lang="en-US" dirty="0" smtClean="0"/>
              <a:t>Write clean code</a:t>
            </a:r>
          </a:p>
          <a:p>
            <a:pPr marL="609600" lvl="1" indent="0">
              <a:buNone/>
            </a:pPr>
            <a:r>
              <a:rPr lang="en-US" dirty="0"/>
              <a:t>Having irrelevant artifacts such as TODOs and dead code in your codebase makes it more difficult for new team members to become productive. Therefore, it makes maintenance less efficient.</a:t>
            </a:r>
            <a:endParaRPr lang="en-US" dirty="0" smtClean="0"/>
          </a:p>
          <a:p>
            <a:pPr marL="438150" indent="-2857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2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Visma Google Slide Template 2016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3322</Words>
  <Application>Microsoft Office PowerPoint</Application>
  <PresentationFormat>On-screen Show (16:9)</PresentationFormat>
  <Paragraphs>254</Paragraphs>
  <Slides>53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Source Sans Pro Light</vt:lpstr>
      <vt:lpstr>Arial</vt:lpstr>
      <vt:lpstr>Source Sans Pro</vt:lpstr>
      <vt:lpstr>Courier New</vt:lpstr>
      <vt:lpstr>Source Sans Pro SemiBold</vt:lpstr>
      <vt:lpstr>New Visma Google Slide Template 2016</vt:lpstr>
      <vt:lpstr>Code Quality</vt:lpstr>
      <vt:lpstr>In der Beschränkung zeigt sich erst der Meister (In simplicity one recognizes true skills)</vt:lpstr>
      <vt:lpstr>Why even talk about Code Quality</vt:lpstr>
      <vt:lpstr>Why even talk about Code Quality</vt:lpstr>
      <vt:lpstr>People may think that maintainability requires a “silver bullet”: one technology or principle that solves maintainability once and for all, automagically</vt:lpstr>
      <vt:lpstr>How to obtain Code Quality</vt:lpstr>
      <vt:lpstr>Guidelines from SIG</vt:lpstr>
      <vt:lpstr>Guidelines from SIG</vt:lpstr>
      <vt:lpstr>Guidelines from SIG</vt:lpstr>
      <vt:lpstr>Now some code</vt:lpstr>
      <vt:lpstr>Write simple units of code</vt:lpstr>
      <vt:lpstr>PowerPoint Presentation</vt:lpstr>
      <vt:lpstr>PowerPoint Presentation</vt:lpstr>
      <vt:lpstr>PowerPoint Presentation</vt:lpstr>
      <vt:lpstr>Write code once</vt:lpstr>
      <vt:lpstr>PowerPoint Presentation</vt:lpstr>
      <vt:lpstr>PowerPoint Presentation</vt:lpstr>
      <vt:lpstr>PowerPoint Presentation</vt:lpstr>
      <vt:lpstr>PowerPoint Presentation</vt:lpstr>
      <vt:lpstr>Write code once</vt:lpstr>
      <vt:lpstr>PowerPoint Presentation</vt:lpstr>
      <vt:lpstr>PowerPoint Presentation</vt:lpstr>
      <vt:lpstr>PowerPoint Presentation</vt:lpstr>
      <vt:lpstr>Write clean code</vt:lpstr>
      <vt:lpstr>PowerPoint Presentation</vt:lpstr>
      <vt:lpstr>Write short units of code</vt:lpstr>
      <vt:lpstr>PowerPoint Presentation</vt:lpstr>
      <vt:lpstr>PowerPoint Presentation</vt:lpstr>
      <vt:lpstr>PowerPoint Presentation</vt:lpstr>
      <vt:lpstr>PowerPoint Presentation</vt:lpstr>
      <vt:lpstr>Write short units of code</vt:lpstr>
      <vt:lpstr>PowerPoint Presentation</vt:lpstr>
      <vt:lpstr>PowerPoint Presentation</vt:lpstr>
      <vt:lpstr>Separate concerns in modules</vt:lpstr>
      <vt:lpstr>PowerPoint Presentation</vt:lpstr>
      <vt:lpstr>PowerPoint Presentation</vt:lpstr>
      <vt:lpstr>Keep unit interfaces small</vt:lpstr>
      <vt:lpstr>PowerPoint Presentation</vt:lpstr>
      <vt:lpstr>PowerPoint Presentation</vt:lpstr>
      <vt:lpstr>Separate concerns in modules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 code once</vt:lpstr>
      <vt:lpstr>PowerPoint Presentation</vt:lpstr>
      <vt:lpstr>PowerPoint Presentation</vt:lpstr>
      <vt:lpstr>PowerPoint Presentation</vt:lpstr>
      <vt:lpstr>Please remember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Code Quality</dc:title>
  <cp:lastModifiedBy>Ole Sørensen</cp:lastModifiedBy>
  <cp:revision>183</cp:revision>
  <dcterms:modified xsi:type="dcterms:W3CDTF">2018-08-28T07:57:01Z</dcterms:modified>
</cp:coreProperties>
</file>