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74" r:id="rId8"/>
    <p:sldId id="273" r:id="rId9"/>
    <p:sldId id="268" r:id="rId10"/>
    <p:sldId id="267" r:id="rId11"/>
    <p:sldId id="279" r:id="rId12"/>
    <p:sldId id="277" r:id="rId13"/>
    <p:sldId id="262" r:id="rId14"/>
    <p:sldId id="278" r:id="rId15"/>
    <p:sldId id="263" r:id="rId16"/>
    <p:sldId id="275" r:id="rId17"/>
    <p:sldId id="264" r:id="rId18"/>
    <p:sldId id="269" r:id="rId19"/>
    <p:sldId id="265" r:id="rId20"/>
    <p:sldId id="266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74" autoAdjust="0"/>
    <p:restoredTop sz="94660"/>
  </p:normalViewPr>
  <p:slideViewPr>
    <p:cSldViewPr>
      <p:cViewPr varScale="1">
        <p:scale>
          <a:sx n="86" d="100"/>
          <a:sy n="86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500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36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78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570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1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84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043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51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54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7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41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19EA-8F9B-4951-8C3D-0CE1071C7DC3}" type="datetimeFigureOut">
              <a:rPr lang="da-DK" smtClean="0"/>
              <a:t>10-02-2016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D37F-48EB-4557-8F65-781FBBE847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68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iki.ams.dk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tarwswiki.amstest.d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tarwswiki.amstest.d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IT-Arkitektur og datamodel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10</a:t>
            </a:r>
            <a:r>
              <a:rPr lang="da-DK" dirty="0" smtClean="0"/>
              <a:t>/2-2016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487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Datamodellering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Modeller på 4 niveauer</a:t>
            </a:r>
          </a:p>
          <a:p>
            <a:pPr lvl="1"/>
            <a:r>
              <a:rPr lang="da-DK" dirty="0" smtClean="0"/>
              <a:t>STAR og KL arbejder med:</a:t>
            </a:r>
          </a:p>
          <a:p>
            <a:pPr lvl="2"/>
            <a:r>
              <a:rPr lang="da-DK" dirty="0" smtClean="0"/>
              <a:t>Begrebsmodel</a:t>
            </a:r>
          </a:p>
          <a:p>
            <a:pPr lvl="2"/>
            <a:r>
              <a:rPr lang="da-DK" dirty="0" smtClean="0"/>
              <a:t>Informationsmodel</a:t>
            </a:r>
          </a:p>
          <a:p>
            <a:pPr lvl="1"/>
            <a:r>
              <a:rPr lang="da-DK" dirty="0" smtClean="0"/>
              <a:t>Leverandørerne arbejder med</a:t>
            </a:r>
          </a:p>
          <a:p>
            <a:pPr lvl="2"/>
            <a:r>
              <a:rPr lang="da-DK" dirty="0" smtClean="0"/>
              <a:t>Logisk datamodel</a:t>
            </a:r>
          </a:p>
          <a:p>
            <a:pPr lvl="2"/>
            <a:r>
              <a:rPr lang="da-DK" dirty="0" smtClean="0"/>
              <a:t>Fysisk datamodel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06223"/>
            <a:ext cx="1368152" cy="544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på begrebsmodel</a:t>
            </a:r>
            <a:endParaRPr lang="da-D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14959" r="42946" b="17382"/>
          <a:stretch/>
        </p:blipFill>
        <p:spPr bwMode="auto">
          <a:xfrm>
            <a:off x="505868" y="1638278"/>
            <a:ext cx="8098580" cy="47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58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Modellering og ejerskab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 vedligeholder den ”logiske datamodel” med input fra leverandørerne</a:t>
            </a:r>
          </a:p>
          <a:p>
            <a:r>
              <a:rPr lang="da-DK" dirty="0" smtClean="0"/>
              <a:t>Udgangspunkt </a:t>
            </a:r>
            <a:r>
              <a:rPr lang="da-DK" dirty="0"/>
              <a:t>i </a:t>
            </a:r>
            <a:r>
              <a:rPr lang="da-DK" dirty="0" smtClean="0"/>
              <a:t>OIO</a:t>
            </a:r>
            <a:br>
              <a:rPr lang="da-DK" dirty="0" smtClean="0"/>
            </a:br>
            <a:r>
              <a:rPr lang="da-DK" dirty="0" smtClean="0"/>
              <a:t>strukturer</a:t>
            </a:r>
            <a:r>
              <a:rPr lang="da-DK" dirty="0"/>
              <a:t>, </a:t>
            </a:r>
            <a:r>
              <a:rPr lang="da-DK" dirty="0" smtClean="0"/>
              <a:t>status</a:t>
            </a:r>
            <a:br>
              <a:rPr lang="da-DK" dirty="0" smtClean="0"/>
            </a:br>
            <a:r>
              <a:rPr lang="da-DK" dirty="0" smtClean="0"/>
              <a:t>”Obligatorisk”</a:t>
            </a:r>
            <a:br>
              <a:rPr lang="da-DK" dirty="0" smtClean="0"/>
            </a:br>
            <a:r>
              <a:rPr lang="da-DK" dirty="0" smtClean="0"/>
              <a:t>”</a:t>
            </a:r>
            <a:r>
              <a:rPr lang="da-DK" dirty="0"/>
              <a:t>Anbefalet</a:t>
            </a:r>
            <a:r>
              <a:rPr lang="da-DK" dirty="0" smtClean="0"/>
              <a:t>”</a:t>
            </a:r>
          </a:p>
          <a:p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://wiki.ams.dk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049" t="2325" r="27839" b="5316"/>
          <a:stretch/>
        </p:blipFill>
        <p:spPr bwMode="auto">
          <a:xfrm>
            <a:off x="4436938" y="2616031"/>
            <a:ext cx="4527550" cy="383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67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</a:t>
            </a:r>
            <a:r>
              <a:rPr lang="da-DK" dirty="0" smtClean="0"/>
              <a:t>rkitekturprincipper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Principper samlet på:</a:t>
            </a:r>
          </a:p>
          <a:p>
            <a:pPr lvl="1"/>
            <a:r>
              <a:rPr lang="da-DK" dirty="0">
                <a:hlinkClick r:id="rId2"/>
              </a:rPr>
              <a:t>http://</a:t>
            </a:r>
            <a:r>
              <a:rPr lang="da-DK" dirty="0" smtClean="0">
                <a:hlinkClick r:id="rId2"/>
              </a:rPr>
              <a:t>starwswiki.amstest.dk</a:t>
            </a:r>
            <a:endParaRPr lang="da-DK" dirty="0"/>
          </a:p>
          <a:p>
            <a:r>
              <a:rPr lang="da-DK" dirty="0" smtClean="0"/>
              <a:t>Principper bliver løbende udvidet og justeret</a:t>
            </a:r>
          </a:p>
          <a:p>
            <a:r>
              <a:rPr lang="da-DK" dirty="0" smtClean="0"/>
              <a:t>”Best </a:t>
            </a:r>
            <a:r>
              <a:rPr lang="da-DK" dirty="0" err="1" smtClean="0"/>
              <a:t>practice</a:t>
            </a:r>
            <a:r>
              <a:rPr lang="da-DK" dirty="0" smtClean="0"/>
              <a:t>” retningslinjer</a:t>
            </a:r>
          </a:p>
          <a:p>
            <a:pPr lvl="1"/>
            <a:r>
              <a:rPr lang="da-DK" dirty="0" smtClean="0"/>
              <a:t>F.eks. Den gode webservice</a:t>
            </a:r>
          </a:p>
          <a:p>
            <a:endParaRPr lang="da-DK" dirty="0" smtClean="0"/>
          </a:p>
          <a:p>
            <a:r>
              <a:rPr lang="da-DK" dirty="0" smtClean="0"/>
              <a:t>Mulighed </a:t>
            </a:r>
            <a:r>
              <a:rPr lang="da-DK" dirty="0"/>
              <a:t>for at komme med forslag til nye retningslinjer og ændringer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8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Strategi for applikationsstruktur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Hub and </a:t>
            </a:r>
            <a:r>
              <a:rPr lang="da-DK" dirty="0" err="1" smtClean="0"/>
              <a:t>spoke</a:t>
            </a:r>
            <a:r>
              <a:rPr lang="da-DK" dirty="0" smtClean="0"/>
              <a:t>, DFDG i midten</a:t>
            </a:r>
          </a:p>
          <a:p>
            <a:pPr lvl="1"/>
            <a:r>
              <a:rPr lang="da-DK" dirty="0" smtClean="0"/>
              <a:t>Borgers tilstand findes i DFDG</a:t>
            </a:r>
          </a:p>
          <a:p>
            <a:r>
              <a:rPr lang="da-DK" dirty="0"/>
              <a:t>Forretningsområdeopdelte </a:t>
            </a:r>
            <a:r>
              <a:rPr lang="da-DK" dirty="0" smtClean="0"/>
              <a:t>moduler</a:t>
            </a:r>
          </a:p>
          <a:p>
            <a:r>
              <a:rPr lang="da-DK" dirty="0" smtClean="0"/>
              <a:t>Serviceorientering</a:t>
            </a:r>
          </a:p>
          <a:p>
            <a:r>
              <a:rPr lang="da-DK" dirty="0"/>
              <a:t>Adgang til </a:t>
            </a:r>
            <a:r>
              <a:rPr lang="da-DK" dirty="0" smtClean="0"/>
              <a:t>masterdata</a:t>
            </a:r>
            <a:br>
              <a:rPr lang="da-DK" dirty="0" smtClean="0"/>
            </a:br>
            <a:r>
              <a:rPr lang="da-DK" dirty="0" smtClean="0"/>
              <a:t>via ETL, datavarehus</a:t>
            </a:r>
          </a:p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17" y="3861048"/>
            <a:ext cx="3663247" cy="23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90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Snitflader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Vi tilbyder følgende snitflader</a:t>
            </a:r>
          </a:p>
          <a:p>
            <a:pPr lvl="1"/>
            <a:r>
              <a:rPr lang="da-DK" dirty="0" smtClean="0"/>
              <a:t>Webservicesnitflade</a:t>
            </a:r>
          </a:p>
          <a:p>
            <a:pPr lvl="2"/>
            <a:r>
              <a:rPr lang="da-DK" dirty="0" smtClean="0"/>
              <a:t>HTTPS, OCSE funktionscertifikater</a:t>
            </a:r>
          </a:p>
          <a:p>
            <a:pPr lvl="1"/>
            <a:r>
              <a:rPr lang="da-DK" dirty="0" smtClean="0"/>
              <a:t>Kø-mekanisme, via webservices</a:t>
            </a:r>
          </a:p>
          <a:p>
            <a:pPr lvl="2"/>
            <a:r>
              <a:rPr lang="da-DK" dirty="0" smtClean="0"/>
              <a:t>Pt. WSRM lignende kø</a:t>
            </a:r>
          </a:p>
          <a:p>
            <a:pPr lvl="1"/>
            <a:r>
              <a:rPr lang="da-DK" dirty="0" smtClean="0"/>
              <a:t>Datavarehus, ETL</a:t>
            </a:r>
          </a:p>
          <a:p>
            <a:pPr lvl="2"/>
            <a:r>
              <a:rPr lang="da-DK" dirty="0" smtClean="0"/>
              <a:t>dataload via </a:t>
            </a:r>
            <a:r>
              <a:rPr lang="da-DK" dirty="0" err="1" smtClean="0"/>
              <a:t>stagingdatabaser</a:t>
            </a:r>
            <a:endParaRPr lang="da-DK" dirty="0" smtClean="0"/>
          </a:p>
          <a:p>
            <a:pPr lvl="2"/>
            <a:r>
              <a:rPr lang="da-DK" dirty="0" smtClean="0"/>
              <a:t>dataload via XML filer </a:t>
            </a:r>
          </a:p>
          <a:p>
            <a:pPr marL="457200" lvl="1" indent="0">
              <a:buNone/>
            </a:pPr>
            <a:endParaRPr lang="da-DK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87062"/>
              </p:ext>
            </p:extLst>
          </p:nvPr>
        </p:nvGraphicFramePr>
        <p:xfrm>
          <a:off x="6156176" y="1628800"/>
          <a:ext cx="269557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Visio" r:id="rId3" imgW="3359683" imgH="3653166" progId="Visio.Drawing.11">
                  <p:embed/>
                </p:oleObj>
              </mc:Choice>
              <mc:Fallback>
                <p:oleObj name="Visio" r:id="rId3" imgW="3359683" imgH="365316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628800"/>
                        <a:ext cx="2695575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42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mange snitflader har vi?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65 webservice</a:t>
            </a:r>
          </a:p>
          <a:p>
            <a:r>
              <a:rPr lang="da-DK" dirty="0" smtClean="0"/>
              <a:t>280 webserviceoperationer</a:t>
            </a:r>
          </a:p>
          <a:p>
            <a:r>
              <a:rPr lang="da-DK" dirty="0" smtClean="0"/>
              <a:t>Dataload ind/ud...? </a:t>
            </a:r>
          </a:p>
          <a:p>
            <a:endParaRPr lang="da-DK" dirty="0"/>
          </a:p>
          <a:p>
            <a:r>
              <a:rPr lang="da-DK" dirty="0" smtClean="0"/>
              <a:t>Flere millioner webservice kald om måneden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48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Strategi for snitflader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Løs kobling, strategi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Forretningsændringer kan foretages i DFDG uden at snitfladerne samtidig skal ændres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Ændringer til snitfladerne foretages sådan at aftagernes applikationer i en periode kan fungere uændret, altså uden at skulle opdateres samtidig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Ændringer der kræver samtidig opdatering af aftager-applikationerne, afgrænses så de rammer så få applikationer som muligt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Ændringer der kræver samtidig ændring af alle aftagerapplikationer skal så vidt muligt undgås.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849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Løs kobling, hvordan?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da-DK" dirty="0"/>
              <a:t>Udstil en webapplikation i stedet for en </a:t>
            </a:r>
            <a:r>
              <a:rPr lang="da-DK" dirty="0" smtClean="0"/>
              <a:t>webservice</a:t>
            </a:r>
          </a:p>
          <a:p>
            <a:pPr lvl="1"/>
            <a:r>
              <a:rPr lang="da-DK" dirty="0" smtClean="0"/>
              <a:t>Kommuner og a-kasser kan dog kræve adgang til data og mulighed for at udvikle egne systemer</a:t>
            </a:r>
            <a:endParaRPr lang="da-DK" dirty="0"/>
          </a:p>
          <a:p>
            <a:pPr lvl="0"/>
            <a:r>
              <a:rPr lang="da-DK" dirty="0" smtClean="0"/>
              <a:t>Opdel </a:t>
            </a:r>
            <a:r>
              <a:rPr lang="da-DK" dirty="0"/>
              <a:t>webservicesniflader så de er mere målrettet forretningsområder og applikationer</a:t>
            </a:r>
          </a:p>
          <a:p>
            <a:pPr lvl="0"/>
            <a:r>
              <a:rPr lang="da-DK" dirty="0" smtClean="0"/>
              <a:t>Målret </a:t>
            </a:r>
            <a:r>
              <a:rPr lang="da-DK" dirty="0"/>
              <a:t>services mod aftagernes forretningsbehov</a:t>
            </a:r>
          </a:p>
          <a:p>
            <a:pPr lvl="1"/>
            <a:r>
              <a:rPr lang="da-DK" dirty="0"/>
              <a:t>Undlad at udstille domæneobjekter direkte i </a:t>
            </a:r>
            <a:r>
              <a:rPr lang="da-DK" dirty="0" smtClean="0"/>
              <a:t>snitfladen</a:t>
            </a:r>
          </a:p>
          <a:p>
            <a:pPr lvl="1"/>
            <a:r>
              <a:rPr lang="da-DK" dirty="0" smtClean="0"/>
              <a:t>Tilbyd hellere </a:t>
            </a:r>
            <a:r>
              <a:rPr lang="da-DK" dirty="0"/>
              <a:t>dedikerede services end services der kan tilfredsstille flere </a:t>
            </a:r>
            <a:r>
              <a:rPr lang="da-DK" dirty="0" smtClean="0"/>
              <a:t>forretningsbehov</a:t>
            </a:r>
          </a:p>
          <a:p>
            <a:r>
              <a:rPr lang="da-DK" dirty="0" smtClean="0"/>
              <a:t>Udstil </a:t>
            </a:r>
            <a:r>
              <a:rPr lang="da-DK" dirty="0"/>
              <a:t>ny og gammel webserviceversion </a:t>
            </a:r>
            <a:r>
              <a:rPr lang="da-DK" dirty="0" smtClean="0"/>
              <a:t>parallelt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345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Versionsstyring af </a:t>
            </a:r>
            <a:r>
              <a:rPr lang="da-DK" dirty="0" err="1" smtClean="0"/>
              <a:t>ws</a:t>
            </a:r>
            <a:r>
              <a:rPr lang="da-DK" dirty="0" smtClean="0"/>
              <a:t> snitflader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Namespace</a:t>
            </a:r>
            <a:endParaRPr lang="da-DK" dirty="0" smtClean="0"/>
          </a:p>
          <a:p>
            <a:pPr lvl="1"/>
            <a:r>
              <a:rPr lang="da-DK" dirty="0" smtClean="0"/>
              <a:t>Hver </a:t>
            </a:r>
            <a:r>
              <a:rPr lang="da-DK" dirty="0"/>
              <a:t>ny version af en entitet der anvendes af en webservice markeres med et entydigt ”</a:t>
            </a:r>
            <a:r>
              <a:rPr lang="da-DK" dirty="0" err="1"/>
              <a:t>namespace</a:t>
            </a:r>
            <a:r>
              <a:rPr lang="da-DK" dirty="0"/>
              <a:t>”.</a:t>
            </a:r>
          </a:p>
          <a:p>
            <a:r>
              <a:rPr lang="da-DK" dirty="0" smtClean="0"/>
              <a:t>URL</a:t>
            </a:r>
          </a:p>
          <a:p>
            <a:pPr lvl="1"/>
            <a:r>
              <a:rPr lang="da-DK" dirty="0" smtClean="0"/>
              <a:t>Hver </a:t>
            </a:r>
            <a:r>
              <a:rPr lang="da-DK" dirty="0"/>
              <a:t>ny version af en webservices, placeres på en entydig URL, hvori der indgår et versionsnummer, versionsnummer tælles </a:t>
            </a:r>
            <a:r>
              <a:rPr lang="da-DK" dirty="0" smtClean="0"/>
              <a:t>fortløbende. </a:t>
            </a:r>
          </a:p>
        </p:txBody>
      </p:sp>
    </p:spTree>
    <p:extLst>
      <p:ext uri="{BB962C8B-B14F-4D97-AF65-F5344CB8AC3E}">
        <p14:creationId xmlns:p14="http://schemas.microsoft.com/office/powerpoint/2010/main" val="62849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Situationen i dag</a:t>
            </a:r>
            <a:endParaRPr lang="da-DK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6" y="1132388"/>
            <a:ext cx="7488907" cy="57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1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Dokumentation af snitflader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Servicebibliotek, dokumentation af:</a:t>
            </a:r>
          </a:p>
          <a:p>
            <a:pPr lvl="1"/>
            <a:r>
              <a:rPr lang="da-DK" dirty="0" smtClean="0"/>
              <a:t>Webservicesnitflade</a:t>
            </a:r>
          </a:p>
          <a:p>
            <a:pPr lvl="1"/>
            <a:r>
              <a:rPr lang="da-DK" dirty="0" smtClean="0"/>
              <a:t>Kø-mekanisme</a:t>
            </a:r>
          </a:p>
          <a:p>
            <a:pPr lvl="1"/>
            <a:r>
              <a:rPr lang="da-DK" dirty="0" smtClean="0"/>
              <a:t>Dataload, datavarehus</a:t>
            </a:r>
          </a:p>
          <a:p>
            <a:r>
              <a:rPr lang="da-DK" dirty="0" smtClean="0"/>
              <a:t>WIKI, vedligeholdes </a:t>
            </a:r>
            <a:r>
              <a:rPr lang="da-DK" smtClean="0"/>
              <a:t>af udviklingsprojekter</a:t>
            </a:r>
          </a:p>
          <a:p>
            <a:pPr lvl="1"/>
            <a:r>
              <a:rPr lang="da-DK" smtClean="0">
                <a:hlinkClick r:id="rId2"/>
              </a:rPr>
              <a:t>http</a:t>
            </a:r>
            <a:r>
              <a:rPr lang="da-DK">
                <a:hlinkClick r:id="rId2"/>
              </a:rPr>
              <a:t>://starwswiki.amstest.dk/</a:t>
            </a:r>
            <a:endParaRPr lang="da-DK"/>
          </a:p>
          <a:p>
            <a:endParaRPr lang="da-DK" dirty="0" smtClean="0"/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849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Initiativer på arkitekturområdet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Forretningsarkitektur med KL og A-kasser</a:t>
            </a:r>
          </a:p>
          <a:p>
            <a:pPr lvl="1"/>
            <a:r>
              <a:rPr lang="da-DK" dirty="0" smtClean="0"/>
              <a:t>Fælles forretningssprog og domænemodel</a:t>
            </a:r>
          </a:p>
          <a:p>
            <a:pPr lvl="1"/>
            <a:r>
              <a:rPr lang="da-DK" dirty="0" smtClean="0"/>
              <a:t>Principper og mål</a:t>
            </a:r>
          </a:p>
          <a:p>
            <a:r>
              <a:rPr lang="da-DK" dirty="0" smtClean="0"/>
              <a:t>Applikationsarkitektur for STAR</a:t>
            </a:r>
          </a:p>
          <a:p>
            <a:pPr lvl="1"/>
            <a:r>
              <a:rPr lang="da-DK" dirty="0" smtClean="0"/>
              <a:t>Mål for arkitekturen</a:t>
            </a:r>
          </a:p>
          <a:p>
            <a:pPr lvl="1"/>
            <a:r>
              <a:rPr lang="da-DK" dirty="0" smtClean="0"/>
              <a:t>Overordnet arkitektur</a:t>
            </a:r>
          </a:p>
          <a:p>
            <a:pPr lvl="1"/>
            <a:r>
              <a:rPr lang="da-DK" dirty="0" smtClean="0"/>
              <a:t>Tekniske krav (sikkerhed, svartider, standarder,...)</a:t>
            </a:r>
          </a:p>
          <a:p>
            <a:pPr lvl="1"/>
            <a:r>
              <a:rPr lang="da-DK" dirty="0" smtClean="0"/>
              <a:t>Publiceres på WIKI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216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2060848"/>
            <a:ext cx="74580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Produktionsmiljøer</a:t>
            </a:r>
            <a:endParaRPr lang="da-DK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1771"/>
            <a:ext cx="8685609" cy="55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7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 for DFDG?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Indeholde </a:t>
            </a:r>
            <a:r>
              <a:rPr lang="da-DK" dirty="0"/>
              <a:t>den samlede beskæftigelsestilstand for alle borgere der har været i berøring med </a:t>
            </a:r>
            <a:r>
              <a:rPr lang="da-DK" dirty="0" smtClean="0"/>
              <a:t>beskæftigelsessystemet</a:t>
            </a:r>
          </a:p>
          <a:p>
            <a:pPr lvl="1"/>
            <a:r>
              <a:rPr lang="da-DK" dirty="0" smtClean="0"/>
              <a:t>Understøtte at borgeren har adgang til egen sag/data</a:t>
            </a:r>
          </a:p>
          <a:p>
            <a:pPr lvl="1"/>
            <a:r>
              <a:rPr lang="da-DK" dirty="0" smtClean="0"/>
              <a:t>Understøtte deling af data mellem a-kasse, jobcenter og kommune</a:t>
            </a:r>
          </a:p>
          <a:p>
            <a:endParaRPr lang="da-DK" dirty="0"/>
          </a:p>
          <a:p>
            <a:r>
              <a:rPr lang="da-DK" dirty="0" smtClean="0"/>
              <a:t>Under afklaring...</a:t>
            </a:r>
          </a:p>
          <a:p>
            <a:pPr lvl="1"/>
            <a:r>
              <a:rPr lang="da-DK" dirty="0" smtClean="0"/>
              <a:t>Virksomhedsindsats og tilstand</a:t>
            </a:r>
          </a:p>
          <a:p>
            <a:pPr lvl="1"/>
            <a:r>
              <a:rPr lang="da-DK" dirty="0" smtClean="0"/>
              <a:t>Beskæftigelsesindsats (ledige kurser, mentorer osv.)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148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 data?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DFDG skal indeholde alle data omkring en borgers beskæftigelsestilstand, som skabes i beskæftigelsesindsatsen i kommuner, a-kasser, regioner og stat.</a:t>
            </a:r>
          </a:p>
          <a:p>
            <a:r>
              <a:rPr lang="da-DK" dirty="0"/>
              <a:t>Derudover skal DFDG indeholde nødvendige data for at kunne styre og administrere disse data.</a:t>
            </a:r>
          </a:p>
          <a:p>
            <a:r>
              <a:rPr lang="da-DK" dirty="0"/>
              <a:t>Dette inkluderer også det fulde revisionsspor, med identifikation af hvilke data der er registreret/slettet, af hvem og hvornår.</a:t>
            </a:r>
          </a:p>
          <a:p>
            <a:r>
              <a:rPr lang="da-DK" dirty="0"/>
              <a:t>DFDG skal kunne fungere som journal for kommuner og a-kasser, for de data der registreres i DFDG</a:t>
            </a:r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30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 data er ikke med?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Kommunerne har ansvar for beskæftigelsesindsatsen</a:t>
            </a:r>
          </a:p>
          <a:p>
            <a:pPr lvl="1"/>
            <a:r>
              <a:rPr lang="da-DK" dirty="0" smtClean="0"/>
              <a:t>Kommunal organisering, teams, medarbejdere</a:t>
            </a:r>
          </a:p>
          <a:p>
            <a:pPr lvl="1"/>
            <a:r>
              <a:rPr lang="da-DK" dirty="0" smtClean="0"/>
              <a:t>Opgavestyring</a:t>
            </a:r>
          </a:p>
          <a:p>
            <a:pPr lvl="2"/>
            <a:r>
              <a:rPr lang="da-DK" dirty="0" smtClean="0"/>
              <a:t>På nær: Borgers selvbooking</a:t>
            </a:r>
          </a:p>
          <a:p>
            <a:pPr lvl="1"/>
            <a:r>
              <a:rPr lang="da-DK" dirty="0" smtClean="0"/>
              <a:t>Generel journal og notater</a:t>
            </a:r>
          </a:p>
          <a:p>
            <a:pPr lvl="1"/>
            <a:r>
              <a:rPr lang="da-DK" dirty="0" smtClean="0"/>
              <a:t>Visse samtaletyper</a:t>
            </a:r>
          </a:p>
          <a:p>
            <a:pPr lvl="1"/>
            <a:r>
              <a:rPr lang="da-DK" dirty="0" smtClean="0"/>
              <a:t>Sagen, men målgrupper (kontaktgrupper) ligger i DFDG</a:t>
            </a:r>
          </a:p>
          <a:p>
            <a:pPr lvl="1"/>
            <a:r>
              <a:rPr lang="da-DK" dirty="0" smtClean="0"/>
              <a:t>Visse plantyper, der endnu ikke er understøttet</a:t>
            </a:r>
          </a:p>
          <a:p>
            <a:pPr lvl="1"/>
            <a:r>
              <a:rPr lang="da-DK" dirty="0" smtClean="0"/>
              <a:t>Ydelse</a:t>
            </a:r>
          </a:p>
          <a:p>
            <a:pPr lvl="2"/>
            <a:r>
              <a:rPr lang="da-DK" dirty="0" smtClean="0"/>
              <a:t>Håndtering af</a:t>
            </a:r>
          </a:p>
          <a:p>
            <a:pPr lvl="1"/>
            <a:r>
              <a:rPr lang="da-DK" dirty="0" smtClean="0"/>
              <a:t>Tilbud...</a:t>
            </a:r>
          </a:p>
          <a:p>
            <a:pPr lvl="2"/>
            <a:r>
              <a:rPr lang="da-DK" dirty="0" smtClean="0"/>
              <a:t>På nær: virksomhedstilbud kommer i VITAS</a:t>
            </a:r>
          </a:p>
          <a:p>
            <a:pPr lvl="2"/>
            <a:r>
              <a:rPr lang="da-DK" dirty="0" smtClean="0"/>
              <a:t>På nær: 6 ugers selvvalgt uddannelse</a:t>
            </a:r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9065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mange data?</a:t>
            </a:r>
            <a:endParaRPr lang="da-D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230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46343"/>
              </p:ext>
            </p:extLst>
          </p:nvPr>
        </p:nvGraphicFramePr>
        <p:xfrm>
          <a:off x="462930" y="1340768"/>
          <a:ext cx="8229600" cy="538254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954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 dirty="0">
                          <a:effectLst/>
                        </a:rPr>
                        <a:t>­­­Id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 dirty="0">
                          <a:effectLst/>
                        </a:rPr>
                        <a:t>Beskrivelse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>
                          <a:effectLst/>
                        </a:rPr>
                        <a:t>Antal forløb</a:t>
                      </a:r>
                      <a:br>
                        <a:rPr lang="da-DK" sz="1200">
                          <a:effectLst/>
                        </a:rPr>
                      </a:br>
                      <a:r>
                        <a:rPr lang="da-DK" sz="1200">
                          <a:effectLst/>
                        </a:rPr>
                        <a:t>(2013)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>
                          <a:effectLst/>
                        </a:rPr>
                        <a:t>Antal personer</a:t>
                      </a:r>
                      <a:br>
                        <a:rPr lang="da-DK" sz="1200">
                          <a:effectLst/>
                        </a:rPr>
                      </a:br>
                      <a:r>
                        <a:rPr lang="da-DK" sz="1200">
                          <a:effectLst/>
                        </a:rPr>
                        <a:t>(2013)</a:t>
                      </a:r>
                      <a:endParaRPr lang="da-D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LAB2.1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Dagpengemodtagere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(Dimittender)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616.975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333.568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LAB2.1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Arbejdsmarkedsydelsesmodtagere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-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LAB2.2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Kontanthjælpsmodtagere (ledige)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306.109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217.087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LAB2.3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Kontanthjælpsmodtagere (øvrige)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LAB2.4</a:t>
                      </a:r>
                      <a:endParaRPr lang="da-D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 err="1">
                          <a:effectLst/>
                        </a:rPr>
                        <a:t>Forrevalidender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3.020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2.895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LAB2.4</a:t>
                      </a:r>
                      <a:endParaRPr lang="da-D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Revalidender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13.907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13.046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LAB2.5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Sygedagpengemodtagere</a:t>
                      </a:r>
                      <a:endParaRPr lang="da-D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710.015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380.492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LAB2.6</a:t>
                      </a:r>
                      <a:endParaRPr lang="da-D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Førtidspensionister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259.663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250.310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LAB2.7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Ledighedsydelsesmodtagere</a:t>
                      </a:r>
                      <a:endParaRPr lang="da-D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47.079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30.034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LAB2.7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Fleksjobansatte</a:t>
                      </a:r>
                      <a:endParaRPr lang="da-D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66.518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62.245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LAB2.8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Handicappede i løntilskud</a:t>
                      </a:r>
                      <a:endParaRPr lang="da-D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?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?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LAB2.9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Unge under 18</a:t>
                      </a:r>
                      <a:endParaRPr lang="da-D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?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?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LAB2.10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Ledige uden ydelse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?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?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LAB2.11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Ressourceforløbsydelsesmodtagere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2.284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2.155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LAB2.12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Uddannelseshjælpsmodtagere (uddannelsesparate)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-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-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LAB2.13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Uddannelseshjælpsmodtagere (aktivitetsparate)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 dirty="0">
                          <a:effectLst/>
                        </a:rPr>
                        <a:t>Efterlønsmodtagere</a:t>
                      </a: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>
                          <a:effectLst/>
                        </a:rPr>
                        <a:t>174.919</a:t>
                      </a:r>
                      <a:endParaRPr lang="da-DK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600" dirty="0">
                          <a:effectLst/>
                        </a:rPr>
                        <a:t>136.986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230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2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Ejerskab til 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DFDG ejer som udgangspunkt data</a:t>
            </a:r>
          </a:p>
          <a:p>
            <a:pPr lvl="1"/>
            <a:r>
              <a:rPr lang="da-DK" dirty="0" smtClean="0"/>
              <a:t>Kommuner, A-kasser og borgere vedligeholder data</a:t>
            </a:r>
          </a:p>
          <a:p>
            <a:pPr lvl="1"/>
            <a:r>
              <a:rPr lang="da-DK" dirty="0" smtClean="0"/>
              <a:t>DFDG kan ændre i data, i borgers tilstand</a:t>
            </a:r>
          </a:p>
          <a:p>
            <a:pPr lvl="1"/>
            <a:r>
              <a:rPr lang="da-DK" dirty="0" smtClean="0"/>
              <a:t>Kommuner, A-kasser og borgere har ansvar for at holde sig opdaterede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45401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6073</TotalTime>
  <Words>722</Words>
  <Application>Microsoft Office PowerPoint</Application>
  <PresentationFormat>Skærmshow (4:3)</PresentationFormat>
  <Paragraphs>185</Paragraphs>
  <Slides>21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Kontortema</vt:lpstr>
      <vt:lpstr>Visio</vt:lpstr>
      <vt:lpstr>IT-Arkitektur og datamodel</vt:lpstr>
      <vt:lpstr>Situationen i dag</vt:lpstr>
      <vt:lpstr>PowerPoint-præsentation</vt:lpstr>
      <vt:lpstr>Produktionsmiljøer</vt:lpstr>
      <vt:lpstr>Mål for DFDG?</vt:lpstr>
      <vt:lpstr>Hvilke data?</vt:lpstr>
      <vt:lpstr>Hvilke data er ikke med?</vt:lpstr>
      <vt:lpstr>Hvor mange data?</vt:lpstr>
      <vt:lpstr>Ejerskab til data</vt:lpstr>
      <vt:lpstr>Datamodellering</vt:lpstr>
      <vt:lpstr>Eksempel på begrebsmodel</vt:lpstr>
      <vt:lpstr>Modellering og ejerskab</vt:lpstr>
      <vt:lpstr>Arkitekturprincipper</vt:lpstr>
      <vt:lpstr>Strategi for applikationsstruktur</vt:lpstr>
      <vt:lpstr>Snitflader</vt:lpstr>
      <vt:lpstr>Hvor mange snitflader har vi?</vt:lpstr>
      <vt:lpstr>Strategi for snitflader</vt:lpstr>
      <vt:lpstr>Løs kobling, hvordan?</vt:lpstr>
      <vt:lpstr>Versionsstyring af ws snitflader</vt:lpstr>
      <vt:lpstr>Dokumentation af snitflader</vt:lpstr>
      <vt:lpstr>Initiativer på arkitekturområdet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Arkitektur</dc:title>
  <dc:creator>Rune Gram-Madsen</dc:creator>
  <cp:lastModifiedBy>Rune Gram-Madsen</cp:lastModifiedBy>
  <cp:revision>72</cp:revision>
  <dcterms:created xsi:type="dcterms:W3CDTF">2014-09-03T11:22:00Z</dcterms:created>
  <dcterms:modified xsi:type="dcterms:W3CDTF">2016-02-10T15:09:46Z</dcterms:modified>
</cp:coreProperties>
</file>