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80" r:id="rId4"/>
    <p:sldId id="282" r:id="rId5"/>
    <p:sldId id="281" r:id="rId6"/>
    <p:sldId id="285" r:id="rId7"/>
    <p:sldId id="283" r:id="rId8"/>
    <p:sldId id="259" r:id="rId9"/>
    <p:sldId id="260" r:id="rId10"/>
    <p:sldId id="287" r:id="rId11"/>
    <p:sldId id="274" r:id="rId12"/>
    <p:sldId id="286" r:id="rId13"/>
    <p:sldId id="268" r:id="rId14"/>
    <p:sldId id="267" r:id="rId15"/>
    <p:sldId id="279" r:id="rId16"/>
    <p:sldId id="262" r:id="rId17"/>
    <p:sldId id="278" r:id="rId18"/>
    <p:sldId id="263" r:id="rId19"/>
    <p:sldId id="275" r:id="rId20"/>
    <p:sldId id="264" r:id="rId21"/>
    <p:sldId id="269" r:id="rId22"/>
    <p:sldId id="265" r:id="rId23"/>
    <p:sldId id="266" r:id="rId24"/>
    <p:sldId id="276" r:id="rId2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9" autoAdjust="0"/>
    <p:restoredTop sz="94660"/>
  </p:normalViewPr>
  <p:slideViewPr>
    <p:cSldViewPr>
      <p:cViewPr varScale="1">
        <p:scale>
          <a:sx n="161" d="100"/>
          <a:sy n="161" d="100"/>
        </p:scale>
        <p:origin x="1732" y="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19EA-8F9B-4951-8C3D-0CE1071C7DC3}" type="datetimeFigureOut">
              <a:rPr lang="da-DK" smtClean="0"/>
              <a:t>02-02-2017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D37F-48EB-4557-8F65-781FBBE84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500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19EA-8F9B-4951-8C3D-0CE1071C7DC3}" type="datetimeFigureOut">
              <a:rPr lang="da-DK" smtClean="0"/>
              <a:t>02-02-2017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D37F-48EB-4557-8F65-781FBBE84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36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19EA-8F9B-4951-8C3D-0CE1071C7DC3}" type="datetimeFigureOut">
              <a:rPr lang="da-DK" smtClean="0"/>
              <a:t>02-02-2017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D37F-48EB-4557-8F65-781FBBE84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878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19EA-8F9B-4951-8C3D-0CE1071C7DC3}" type="datetimeFigureOut">
              <a:rPr lang="da-DK" smtClean="0"/>
              <a:t>02-02-2017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D37F-48EB-4557-8F65-781FBBE84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570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19EA-8F9B-4951-8C3D-0CE1071C7DC3}" type="datetimeFigureOut">
              <a:rPr lang="da-DK" smtClean="0"/>
              <a:t>02-02-2017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D37F-48EB-4557-8F65-781FBBE84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310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19EA-8F9B-4951-8C3D-0CE1071C7DC3}" type="datetimeFigureOut">
              <a:rPr lang="da-DK" smtClean="0"/>
              <a:t>02-02-2017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D37F-48EB-4557-8F65-781FBBE84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484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19EA-8F9B-4951-8C3D-0CE1071C7DC3}" type="datetimeFigureOut">
              <a:rPr lang="da-DK" smtClean="0"/>
              <a:t>02-02-2017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D37F-48EB-4557-8F65-781FBBE84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043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19EA-8F9B-4951-8C3D-0CE1071C7DC3}" type="datetimeFigureOut">
              <a:rPr lang="da-DK" smtClean="0"/>
              <a:t>02-02-2017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D37F-48EB-4557-8F65-781FBBE84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951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19EA-8F9B-4951-8C3D-0CE1071C7DC3}" type="datetimeFigureOut">
              <a:rPr lang="da-DK" smtClean="0"/>
              <a:t>02-02-2017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D37F-48EB-4557-8F65-781FBBE84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654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19EA-8F9B-4951-8C3D-0CE1071C7DC3}" type="datetimeFigureOut">
              <a:rPr lang="da-DK" smtClean="0"/>
              <a:t>02-02-2017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D37F-48EB-4557-8F65-781FBBE84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875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19EA-8F9B-4951-8C3D-0CE1071C7DC3}" type="datetimeFigureOut">
              <a:rPr lang="da-DK" smtClean="0"/>
              <a:t>02-02-2017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D37F-48EB-4557-8F65-781FBBE84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341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919EA-8F9B-4951-8C3D-0CE1071C7DC3}" type="datetimeFigureOut">
              <a:rPr lang="da-DK" smtClean="0"/>
              <a:t>02-02-2017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0D37F-48EB-4557-8F65-781FBBE84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68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tarwiki.atlassian.net/wik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starwiki.atlassian.net/wiki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IT-Arkitektur og datamodel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22/9-2016</a:t>
            </a:r>
          </a:p>
        </p:txBody>
      </p:sp>
    </p:spTree>
    <p:extLst>
      <p:ext uri="{BB962C8B-B14F-4D97-AF65-F5344CB8AC3E}">
        <p14:creationId xmlns:p14="http://schemas.microsoft.com/office/powerpoint/2010/main" val="3614874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Nøgledata</a:t>
            </a:r>
          </a:p>
        </p:txBody>
      </p:sp>
      <p:cxnSp>
        <p:nvCxnSpPr>
          <p:cNvPr id="5" name="Lige forbindelse 4"/>
          <p:cNvCxnSpPr/>
          <p:nvPr/>
        </p:nvCxnSpPr>
        <p:spPr>
          <a:xfrm>
            <a:off x="2144537" y="2677562"/>
            <a:ext cx="6243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felt 5"/>
          <p:cNvSpPr txBox="1"/>
          <p:nvPr/>
        </p:nvSpPr>
        <p:spPr>
          <a:xfrm>
            <a:off x="107504" y="2492896"/>
            <a:ext cx="1577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Kontaktgruppe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110999" y="3342839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Tilmelding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107504" y="4192782"/>
            <a:ext cx="2037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Fravær og fritagelse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107504" y="5042725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Plan</a:t>
            </a:r>
          </a:p>
        </p:txBody>
      </p:sp>
      <p:cxnSp>
        <p:nvCxnSpPr>
          <p:cNvPr id="13" name="Lige forbindelse 12"/>
          <p:cNvCxnSpPr/>
          <p:nvPr/>
        </p:nvCxnSpPr>
        <p:spPr>
          <a:xfrm>
            <a:off x="2144536" y="3527505"/>
            <a:ext cx="6243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>
            <a:off x="2144536" y="4377448"/>
            <a:ext cx="6243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>
            <a:off x="2144536" y="5227391"/>
            <a:ext cx="6243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>
          <a:xfrm>
            <a:off x="2483768" y="2492896"/>
            <a:ext cx="5616624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ktangel 16"/>
          <p:cNvSpPr/>
          <p:nvPr/>
        </p:nvSpPr>
        <p:spPr>
          <a:xfrm>
            <a:off x="2483768" y="3342839"/>
            <a:ext cx="4392488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ktangel 17"/>
          <p:cNvSpPr/>
          <p:nvPr/>
        </p:nvSpPr>
        <p:spPr>
          <a:xfrm>
            <a:off x="3635896" y="4192782"/>
            <a:ext cx="1224136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ktangel 18"/>
          <p:cNvSpPr/>
          <p:nvPr/>
        </p:nvSpPr>
        <p:spPr>
          <a:xfrm>
            <a:off x="6876256" y="4192781"/>
            <a:ext cx="1224136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/>
          <p:cNvSpPr/>
          <p:nvPr/>
        </p:nvSpPr>
        <p:spPr>
          <a:xfrm>
            <a:off x="2483768" y="5042725"/>
            <a:ext cx="5616624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2" name="Lige pilforbindelse 21"/>
          <p:cNvCxnSpPr/>
          <p:nvPr/>
        </p:nvCxnSpPr>
        <p:spPr>
          <a:xfrm>
            <a:off x="2144536" y="1844824"/>
            <a:ext cx="6243887" cy="0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felt 22"/>
          <p:cNvSpPr txBox="1"/>
          <p:nvPr/>
        </p:nvSpPr>
        <p:spPr>
          <a:xfrm>
            <a:off x="8068391" y="1510380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Tid</a:t>
            </a:r>
          </a:p>
        </p:txBody>
      </p:sp>
      <p:cxnSp>
        <p:nvCxnSpPr>
          <p:cNvPr id="25" name="Lige forbindelse 24"/>
          <p:cNvCxnSpPr/>
          <p:nvPr/>
        </p:nvCxnSpPr>
        <p:spPr>
          <a:xfrm>
            <a:off x="2483768" y="1651556"/>
            <a:ext cx="0" cy="459323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/>
          <p:cNvCxnSpPr/>
          <p:nvPr/>
        </p:nvCxnSpPr>
        <p:spPr>
          <a:xfrm>
            <a:off x="3630464" y="1651556"/>
            <a:ext cx="5432" cy="459323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/>
          <p:cNvCxnSpPr/>
          <p:nvPr/>
        </p:nvCxnSpPr>
        <p:spPr>
          <a:xfrm>
            <a:off x="4860032" y="1634800"/>
            <a:ext cx="0" cy="4609994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forbindelse 27"/>
          <p:cNvCxnSpPr/>
          <p:nvPr/>
        </p:nvCxnSpPr>
        <p:spPr>
          <a:xfrm>
            <a:off x="6848246" y="1634800"/>
            <a:ext cx="28010" cy="4609994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/>
        </p:nvCxnSpPr>
        <p:spPr>
          <a:xfrm>
            <a:off x="8100392" y="1651556"/>
            <a:ext cx="0" cy="4593238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felt 29"/>
          <p:cNvSpPr txBox="1"/>
          <p:nvPr/>
        </p:nvSpPr>
        <p:spPr>
          <a:xfrm>
            <a:off x="3866019" y="3866584"/>
            <a:ext cx="650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Ferie</a:t>
            </a:r>
          </a:p>
        </p:txBody>
      </p:sp>
      <p:sp>
        <p:nvSpPr>
          <p:cNvPr id="32" name="Tekstfelt 31"/>
          <p:cNvSpPr txBox="1"/>
          <p:nvPr/>
        </p:nvSpPr>
        <p:spPr>
          <a:xfrm>
            <a:off x="7012430" y="3847690"/>
            <a:ext cx="923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Sygdom</a:t>
            </a:r>
          </a:p>
        </p:txBody>
      </p:sp>
      <p:sp>
        <p:nvSpPr>
          <p:cNvPr id="34" name="Tekstfelt 33"/>
          <p:cNvSpPr txBox="1"/>
          <p:nvPr/>
        </p:nvSpPr>
        <p:spPr>
          <a:xfrm>
            <a:off x="107504" y="5875462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CV</a:t>
            </a:r>
          </a:p>
        </p:txBody>
      </p:sp>
      <p:cxnSp>
        <p:nvCxnSpPr>
          <p:cNvPr id="35" name="Lige forbindelse 34"/>
          <p:cNvCxnSpPr/>
          <p:nvPr/>
        </p:nvCxnSpPr>
        <p:spPr>
          <a:xfrm>
            <a:off x="2144535" y="6060128"/>
            <a:ext cx="6243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ktangel 40"/>
          <p:cNvSpPr/>
          <p:nvPr/>
        </p:nvSpPr>
        <p:spPr>
          <a:xfrm>
            <a:off x="2483768" y="5868460"/>
            <a:ext cx="5616624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Tekstfelt 41"/>
          <p:cNvSpPr txBox="1"/>
          <p:nvPr/>
        </p:nvSpPr>
        <p:spPr>
          <a:xfrm>
            <a:off x="4364751" y="2116561"/>
            <a:ext cx="2043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Dagpengemodtager</a:t>
            </a:r>
          </a:p>
        </p:txBody>
      </p:sp>
      <p:sp>
        <p:nvSpPr>
          <p:cNvPr id="43" name="Tekstfelt 42"/>
          <p:cNvSpPr txBox="1"/>
          <p:nvPr/>
        </p:nvSpPr>
        <p:spPr>
          <a:xfrm>
            <a:off x="4364751" y="2979948"/>
            <a:ext cx="2043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Dagpengemodtager</a:t>
            </a:r>
          </a:p>
        </p:txBody>
      </p:sp>
    </p:spTree>
    <p:extLst>
      <p:ext uri="{BB962C8B-B14F-4D97-AF65-F5344CB8AC3E}">
        <p14:creationId xmlns:p14="http://schemas.microsoft.com/office/powerpoint/2010/main" val="1623616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Hvilke data er ikke med i DFDG?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/>
              <a:t>Kommunerne har ansvar for beskæftigelsesindsatsen, herunder:</a:t>
            </a:r>
          </a:p>
          <a:p>
            <a:pPr lvl="1"/>
            <a:r>
              <a:rPr lang="da-DK" dirty="0"/>
              <a:t>Kommunal organisering, teams, medarbejdere</a:t>
            </a:r>
          </a:p>
          <a:p>
            <a:pPr lvl="1"/>
            <a:r>
              <a:rPr lang="da-DK" dirty="0"/>
              <a:t>Opgavestyring</a:t>
            </a:r>
          </a:p>
          <a:p>
            <a:pPr lvl="1"/>
            <a:r>
              <a:rPr lang="da-DK" dirty="0"/>
              <a:t>Generel journal og notater</a:t>
            </a:r>
          </a:p>
          <a:p>
            <a:pPr lvl="1"/>
            <a:r>
              <a:rPr lang="da-DK" dirty="0"/>
              <a:t>Borgerens sag, men målgrupper (kontaktgrupper) ligger i DFDG</a:t>
            </a:r>
          </a:p>
          <a:p>
            <a:pPr lvl="1"/>
            <a:r>
              <a:rPr lang="da-DK" dirty="0"/>
              <a:t>Resultat af visse samtaler/møder</a:t>
            </a:r>
          </a:p>
          <a:p>
            <a:pPr lvl="1"/>
            <a:r>
              <a:rPr lang="da-DK" dirty="0"/>
              <a:t>Visse plantyper, der endnu ikke er understøttet</a:t>
            </a:r>
          </a:p>
          <a:p>
            <a:pPr lvl="1"/>
            <a:r>
              <a:rPr lang="da-DK" dirty="0"/>
              <a:t>Ydelse</a:t>
            </a:r>
          </a:p>
          <a:p>
            <a:pPr lvl="2"/>
            <a:r>
              <a:rPr lang="da-DK" dirty="0"/>
              <a:t>Håndtering af ydelsessager og udbetaling</a:t>
            </a:r>
          </a:p>
          <a:p>
            <a:pPr lvl="1"/>
            <a:r>
              <a:rPr lang="da-DK" dirty="0"/>
              <a:t>Tilbud</a:t>
            </a:r>
          </a:p>
          <a:p>
            <a:pPr lvl="2"/>
            <a:r>
              <a:rPr lang="da-DK" dirty="0"/>
              <a:t>På nær: en del virksomhedstilbud kommer ind via VITAS</a:t>
            </a:r>
          </a:p>
          <a:p>
            <a:pPr lvl="2"/>
            <a:r>
              <a:rPr lang="da-DK" dirty="0"/>
              <a:t>På nær: 6 ugers selvvalgt uddannelse kan borger selv vælge via D6UJU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90654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mange data?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693978"/>
              </p:ext>
            </p:extLst>
          </p:nvPr>
        </p:nvGraphicFramePr>
        <p:xfrm>
          <a:off x="457200" y="1700801"/>
          <a:ext cx="8229600" cy="4414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240">
                  <a:extLst>
                    <a:ext uri="{9D8B030D-6E8A-4147-A177-3AD203B41FA5}">
                      <a16:colId xmlns:a16="http://schemas.microsoft.com/office/drawing/2014/main" val="1821590793"/>
                    </a:ext>
                  </a:extLst>
                </a:gridCol>
                <a:gridCol w="1741229">
                  <a:extLst>
                    <a:ext uri="{9D8B030D-6E8A-4147-A177-3AD203B41FA5}">
                      <a16:colId xmlns:a16="http://schemas.microsoft.com/office/drawing/2014/main" val="799410328"/>
                    </a:ext>
                  </a:extLst>
                </a:gridCol>
                <a:gridCol w="1797603">
                  <a:extLst>
                    <a:ext uri="{9D8B030D-6E8A-4147-A177-3AD203B41FA5}">
                      <a16:colId xmlns:a16="http://schemas.microsoft.com/office/drawing/2014/main" val="421676108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1025437329"/>
                    </a:ext>
                  </a:extLst>
                </a:gridCol>
              </a:tblGrid>
              <a:tr h="441118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a-DK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Antal forløb</a:t>
                      </a:r>
                      <a:endParaRPr lang="da-DK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Antal personer</a:t>
                      </a:r>
                      <a:endParaRPr lang="da-DK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Gnsn. antal forløb pr. person</a:t>
                      </a:r>
                      <a:endParaRPr lang="da-DK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017700"/>
                  </a:ext>
                </a:extLst>
              </a:tr>
              <a:tr h="24696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 dirty="0">
                          <a:effectLst/>
                        </a:rPr>
                        <a:t>A-dagpenge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530.511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284.933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1,9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extLst>
                  <a:ext uri="{0D108BD9-81ED-4DB2-BD59-A6C34878D82A}">
                    <a16:rowId xmlns:a16="http://schemas.microsoft.com/office/drawing/2014/main" val="2299443960"/>
                  </a:ext>
                </a:extLst>
              </a:tr>
              <a:tr h="24696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 dirty="0">
                          <a:effectLst/>
                        </a:rPr>
                        <a:t>Arbejdsmarkedsydelse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33.054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32.273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1,0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extLst>
                  <a:ext uri="{0D108BD9-81ED-4DB2-BD59-A6C34878D82A}">
                    <a16:rowId xmlns:a16="http://schemas.microsoft.com/office/drawing/2014/main" val="2000424100"/>
                  </a:ext>
                </a:extLst>
              </a:tr>
              <a:tr h="24696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 dirty="0">
                          <a:effectLst/>
                        </a:rPr>
                        <a:t>Kontanthjælp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182.688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145.176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1,3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extLst>
                  <a:ext uri="{0D108BD9-81ED-4DB2-BD59-A6C34878D82A}">
                    <a16:rowId xmlns:a16="http://schemas.microsoft.com/office/drawing/2014/main" val="1330574281"/>
                  </a:ext>
                </a:extLst>
              </a:tr>
              <a:tr h="24696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 dirty="0">
                          <a:effectLst/>
                        </a:rPr>
                        <a:t>Uddannelseshjælp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94.729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73.832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1,3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extLst>
                  <a:ext uri="{0D108BD9-81ED-4DB2-BD59-A6C34878D82A}">
                    <a16:rowId xmlns:a16="http://schemas.microsoft.com/office/drawing/2014/main" val="215653555"/>
                  </a:ext>
                </a:extLst>
              </a:tr>
              <a:tr h="24696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Revalidering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10.102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9.851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1,0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extLst>
                  <a:ext uri="{0D108BD9-81ED-4DB2-BD59-A6C34878D82A}">
                    <a16:rowId xmlns:a16="http://schemas.microsoft.com/office/drawing/2014/main" val="912678347"/>
                  </a:ext>
                </a:extLst>
              </a:tr>
              <a:tr h="24696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 dirty="0" err="1">
                          <a:effectLst/>
                        </a:rPr>
                        <a:t>Forrevalidering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1.924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1.918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1,0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extLst>
                  <a:ext uri="{0D108BD9-81ED-4DB2-BD59-A6C34878D82A}">
                    <a16:rowId xmlns:a16="http://schemas.microsoft.com/office/drawing/2014/main" val="509283616"/>
                  </a:ext>
                </a:extLst>
              </a:tr>
              <a:tr h="24696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 dirty="0">
                          <a:effectLst/>
                        </a:rPr>
                        <a:t>Integrationsydelse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3.751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3.745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1,0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extLst>
                  <a:ext uri="{0D108BD9-81ED-4DB2-BD59-A6C34878D82A}">
                    <a16:rowId xmlns:a16="http://schemas.microsoft.com/office/drawing/2014/main" val="2474042508"/>
                  </a:ext>
                </a:extLst>
              </a:tr>
              <a:tr h="24696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 dirty="0">
                          <a:effectLst/>
                        </a:rPr>
                        <a:t>Sygedagpenge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692.989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369.800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1,9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extLst>
                  <a:ext uri="{0D108BD9-81ED-4DB2-BD59-A6C34878D82A}">
                    <a16:rowId xmlns:a16="http://schemas.microsoft.com/office/drawing/2014/main" val="924638221"/>
                  </a:ext>
                </a:extLst>
              </a:tr>
              <a:tr h="24696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 dirty="0">
                          <a:effectLst/>
                        </a:rPr>
                        <a:t>Jobafklaringsforløb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20.464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20.149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1,0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extLst>
                  <a:ext uri="{0D108BD9-81ED-4DB2-BD59-A6C34878D82A}">
                    <a16:rowId xmlns:a16="http://schemas.microsoft.com/office/drawing/2014/main" val="910960093"/>
                  </a:ext>
                </a:extLst>
              </a:tr>
              <a:tr h="24696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 dirty="0">
                          <a:effectLst/>
                        </a:rPr>
                        <a:t>Ressourceforløb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17.081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16.711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1,0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extLst>
                  <a:ext uri="{0D108BD9-81ED-4DB2-BD59-A6C34878D82A}">
                    <a16:rowId xmlns:a16="http://schemas.microsoft.com/office/drawing/2014/main" val="3049147116"/>
                  </a:ext>
                </a:extLst>
              </a:tr>
              <a:tr h="24696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 dirty="0">
                          <a:effectLst/>
                        </a:rPr>
                        <a:t>Ledighedsydelse (inden fleksjob)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31.660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31.091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1,0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extLst>
                  <a:ext uri="{0D108BD9-81ED-4DB2-BD59-A6C34878D82A}">
                    <a16:rowId xmlns:a16="http://schemas.microsoft.com/office/drawing/2014/main" val="1618224792"/>
                  </a:ext>
                </a:extLst>
              </a:tr>
              <a:tr h="24696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Fleksjob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73.621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68.840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1,1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extLst>
                  <a:ext uri="{0D108BD9-81ED-4DB2-BD59-A6C34878D82A}">
                    <a16:rowId xmlns:a16="http://schemas.microsoft.com/office/drawing/2014/main" val="3536027092"/>
                  </a:ext>
                </a:extLst>
              </a:tr>
              <a:tr h="24696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Førtidspension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244.105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232.474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1,1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extLst>
                  <a:ext uri="{0D108BD9-81ED-4DB2-BD59-A6C34878D82A}">
                    <a16:rowId xmlns:a16="http://schemas.microsoft.com/office/drawing/2014/main" val="2682091603"/>
                  </a:ext>
                </a:extLst>
              </a:tr>
              <a:tr h="24696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Efterløn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146.019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>
                          <a:effectLst/>
                        </a:rPr>
                        <a:t>113.420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u="none" strike="noStrike" dirty="0">
                          <a:effectLst/>
                        </a:rPr>
                        <a:t>1,3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36000" marB="0" anchor="b"/>
                </a:tc>
                <a:extLst>
                  <a:ext uri="{0D108BD9-81ED-4DB2-BD59-A6C34878D82A}">
                    <a16:rowId xmlns:a16="http://schemas.microsoft.com/office/drawing/2014/main" val="4103334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884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Ejerskab til data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DFDG er som udgangspunkt dataejer</a:t>
            </a:r>
          </a:p>
          <a:p>
            <a:pPr lvl="1"/>
            <a:r>
              <a:rPr lang="da-DK" dirty="0"/>
              <a:t>Kommuner, A-kasser og borgere vedligeholder data</a:t>
            </a:r>
          </a:p>
          <a:p>
            <a:pPr lvl="1"/>
            <a:r>
              <a:rPr lang="da-DK" dirty="0"/>
              <a:t>DFDG kan ændre i data, i borgers tilstand</a:t>
            </a:r>
          </a:p>
          <a:p>
            <a:pPr lvl="1"/>
            <a:r>
              <a:rPr lang="da-DK" dirty="0"/>
              <a:t>Kommuner, A-kasser og borgere har ansvar for at holde sig opdaterede</a:t>
            </a:r>
          </a:p>
        </p:txBody>
      </p:sp>
    </p:spTree>
    <p:extLst>
      <p:ext uri="{BB962C8B-B14F-4D97-AF65-F5344CB8AC3E}">
        <p14:creationId xmlns:p14="http://schemas.microsoft.com/office/powerpoint/2010/main" val="2726454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Datamodellering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Modeller på 4 niveauer</a:t>
            </a:r>
          </a:p>
          <a:p>
            <a:pPr lvl="1"/>
            <a:r>
              <a:rPr lang="da-DK" dirty="0"/>
              <a:t>STAR og KL arbejder med:</a:t>
            </a:r>
          </a:p>
          <a:p>
            <a:pPr lvl="2"/>
            <a:r>
              <a:rPr lang="da-DK" dirty="0"/>
              <a:t>Begrebsmodel</a:t>
            </a:r>
          </a:p>
          <a:p>
            <a:pPr lvl="2"/>
            <a:r>
              <a:rPr lang="da-DK" dirty="0"/>
              <a:t>Informationsmodel</a:t>
            </a:r>
          </a:p>
          <a:p>
            <a:pPr lvl="1"/>
            <a:r>
              <a:rPr lang="da-DK" dirty="0"/>
              <a:t>Leverandørerne arbejder med</a:t>
            </a:r>
          </a:p>
          <a:p>
            <a:pPr lvl="2"/>
            <a:r>
              <a:rPr lang="da-DK" dirty="0"/>
              <a:t>Fysisk datamodel</a:t>
            </a:r>
          </a:p>
          <a:p>
            <a:pPr lvl="2"/>
            <a:endParaRPr lang="da-DK" dirty="0"/>
          </a:p>
          <a:p>
            <a:pPr lvl="1"/>
            <a:r>
              <a:rPr lang="da-DK" dirty="0"/>
              <a:t>Vi modellerer med udgangspunkt i OIO</a:t>
            </a:r>
            <a:br>
              <a:rPr lang="da-DK" dirty="0"/>
            </a:br>
            <a:r>
              <a:rPr lang="da-DK" dirty="0"/>
              <a:t>strukturer og egne strukturer.</a:t>
            </a:r>
          </a:p>
          <a:p>
            <a:pPr lvl="1"/>
            <a:r>
              <a:rPr lang="da-DK" dirty="0"/>
              <a:t>Sigende navngivning (pt. på engelsk)</a:t>
            </a:r>
          </a:p>
          <a:p>
            <a:pPr lvl="2"/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20272" y="1844824"/>
            <a:ext cx="1368152" cy="271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20272" y="4555633"/>
            <a:ext cx="1368152" cy="128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528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Eksempel på begrebsmodel</a:t>
            </a: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342" y="1417638"/>
            <a:ext cx="5121946" cy="463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84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Arkitekturprincipper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Principper samlet på:</a:t>
            </a:r>
          </a:p>
          <a:p>
            <a:pPr lvl="1"/>
            <a:r>
              <a:rPr lang="da-DK" dirty="0">
                <a:hlinkClick r:id="rId2"/>
              </a:rPr>
              <a:t>https://starwiki.atlassian.net/wiki</a:t>
            </a:r>
            <a:r>
              <a:rPr lang="da-DK" dirty="0"/>
              <a:t> </a:t>
            </a:r>
          </a:p>
          <a:p>
            <a:r>
              <a:rPr lang="da-DK" dirty="0"/>
              <a:t>Principper bliver løbende udvidet og justeret</a:t>
            </a:r>
          </a:p>
          <a:p>
            <a:r>
              <a:rPr lang="da-DK" dirty="0"/>
              <a:t>”Best </a:t>
            </a:r>
            <a:r>
              <a:rPr lang="da-DK" dirty="0" err="1"/>
              <a:t>practice</a:t>
            </a:r>
            <a:r>
              <a:rPr lang="da-DK" dirty="0"/>
              <a:t>” retningslinjer</a:t>
            </a:r>
          </a:p>
          <a:p>
            <a:pPr lvl="1"/>
            <a:r>
              <a:rPr lang="da-DK" dirty="0"/>
              <a:t>F.eks. Den gode webservice</a:t>
            </a:r>
          </a:p>
          <a:p>
            <a:endParaRPr lang="da-DK" dirty="0"/>
          </a:p>
          <a:p>
            <a:r>
              <a:rPr lang="da-DK" dirty="0"/>
              <a:t>Mulighed for at komme med forslag til nye retningslinjer og ændringer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886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Strategi for applikationsstruktur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Hub and </a:t>
            </a:r>
            <a:r>
              <a:rPr lang="da-DK" dirty="0" err="1"/>
              <a:t>spoke</a:t>
            </a:r>
            <a:r>
              <a:rPr lang="da-DK" dirty="0"/>
              <a:t>, DFDG i midten</a:t>
            </a:r>
          </a:p>
          <a:p>
            <a:pPr lvl="1"/>
            <a:r>
              <a:rPr lang="da-DK" dirty="0"/>
              <a:t>Borgers tilstand findes i DFDG</a:t>
            </a:r>
          </a:p>
          <a:p>
            <a:r>
              <a:rPr lang="da-DK" dirty="0"/>
              <a:t>Forretningsområdeopdelte moduler</a:t>
            </a:r>
          </a:p>
          <a:p>
            <a:r>
              <a:rPr lang="da-DK" dirty="0"/>
              <a:t>Serviceorientering</a:t>
            </a:r>
          </a:p>
          <a:p>
            <a:r>
              <a:rPr lang="da-DK" dirty="0"/>
              <a:t>Adgang til masterdata</a:t>
            </a:r>
            <a:br>
              <a:rPr lang="da-DK" dirty="0"/>
            </a:br>
            <a:r>
              <a:rPr lang="da-DK" dirty="0"/>
              <a:t>via ETL, datavarehus</a:t>
            </a:r>
          </a:p>
          <a:p>
            <a:endParaRPr lang="da-D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217" y="3861048"/>
            <a:ext cx="3663247" cy="239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9902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Snitflader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Vi tilbyder følgende snitflader</a:t>
            </a:r>
          </a:p>
          <a:p>
            <a:pPr lvl="1"/>
            <a:r>
              <a:rPr lang="da-DK" dirty="0"/>
              <a:t>Webservicesnitflade</a:t>
            </a:r>
          </a:p>
          <a:p>
            <a:pPr lvl="2"/>
            <a:r>
              <a:rPr lang="da-DK" dirty="0"/>
              <a:t>HTTPS, OCSE funktionscertifikater</a:t>
            </a:r>
          </a:p>
          <a:p>
            <a:pPr lvl="1"/>
            <a:r>
              <a:rPr lang="da-DK" dirty="0"/>
              <a:t>Kø-mekanisme, via webservices</a:t>
            </a:r>
          </a:p>
          <a:p>
            <a:pPr lvl="2"/>
            <a:r>
              <a:rPr lang="da-DK" dirty="0"/>
              <a:t>Pt. WSRM lignende kø</a:t>
            </a:r>
          </a:p>
          <a:p>
            <a:pPr lvl="1"/>
            <a:r>
              <a:rPr lang="da-DK" dirty="0"/>
              <a:t>Datavarehus, ETL</a:t>
            </a:r>
          </a:p>
          <a:p>
            <a:pPr lvl="2"/>
            <a:r>
              <a:rPr lang="da-DK" dirty="0"/>
              <a:t>dataload via CSV filer </a:t>
            </a:r>
          </a:p>
          <a:p>
            <a:pPr marL="457200" lvl="1" indent="0">
              <a:buNone/>
            </a:pPr>
            <a:endParaRPr lang="da-DK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887062"/>
              </p:ext>
            </p:extLst>
          </p:nvPr>
        </p:nvGraphicFramePr>
        <p:xfrm>
          <a:off x="6156176" y="1628800"/>
          <a:ext cx="2695575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Visio" r:id="rId3" imgW="3359683" imgH="3653166" progId="Visio.Drawing.11">
                  <p:embed/>
                </p:oleObj>
              </mc:Choice>
              <mc:Fallback>
                <p:oleObj name="Visio" r:id="rId3" imgW="3359683" imgH="365316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1628800"/>
                        <a:ext cx="2695575" cy="292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6423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mange snitflader har vi?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Ca. 200 webservices</a:t>
            </a:r>
          </a:p>
          <a:p>
            <a:pPr lvl="1"/>
            <a:r>
              <a:rPr lang="da-DK" dirty="0"/>
              <a:t>Dog den samme service i flere versioner</a:t>
            </a:r>
          </a:p>
          <a:p>
            <a:r>
              <a:rPr lang="da-DK" dirty="0"/>
              <a:t>Dataload ind/ud</a:t>
            </a:r>
          </a:p>
          <a:p>
            <a:pPr lvl="1"/>
            <a:r>
              <a:rPr lang="da-DK" dirty="0"/>
              <a:t>CPR, CVR</a:t>
            </a:r>
          </a:p>
          <a:p>
            <a:pPr lvl="1"/>
            <a:r>
              <a:rPr lang="da-DK" dirty="0"/>
              <a:t>Data til DSDV (VOA)</a:t>
            </a:r>
          </a:p>
          <a:p>
            <a:pPr lvl="1"/>
            <a:r>
              <a:rPr lang="da-DK" dirty="0"/>
              <a:t>Data til kommuner og a-kasser</a:t>
            </a:r>
          </a:p>
          <a:p>
            <a:endParaRPr lang="da-DK" dirty="0"/>
          </a:p>
          <a:p>
            <a:r>
              <a:rPr lang="da-DK" dirty="0"/>
              <a:t>Flere millioner webservice kald om måneden</a:t>
            </a:r>
          </a:p>
        </p:txBody>
      </p:sp>
    </p:spTree>
    <p:extLst>
      <p:ext uri="{BB962C8B-B14F-4D97-AF65-F5344CB8AC3E}">
        <p14:creationId xmlns:p14="http://schemas.microsoft.com/office/powerpoint/2010/main" val="49748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Situationen i dag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5122" name="Picture 2" descr="image2017-2-2_16-4-48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01"/>
          <a:stretch/>
        </p:blipFill>
        <p:spPr bwMode="auto">
          <a:xfrm>
            <a:off x="905818" y="1196752"/>
            <a:ext cx="7332364" cy="563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012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Strategi for snitflader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Løs kobling, strategi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Forretningsændringer kan foretages i DFDG uden at snitfladerne samtidig skal ændres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Ændringer til snitfladerne foretages sådan at aftagernes applikationer i en periode kan fungere uændret, altså uden at skulle opdateres samtidig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Ændringer der kræver samtidig opdatering af aftager-applikationerne, afgrænses så de rammer så få applikationer som muligt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Ændringer der kræver samtidig ændring af alle aftagerapplikationer skal så vidt muligt undgås.</a:t>
            </a:r>
          </a:p>
          <a:p>
            <a:pPr marL="457200" lvl="1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8493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Løs kobling, hvordan?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da-DK" dirty="0"/>
              <a:t>Opdel webservicesniflader så de er mere målrettet forretningsområder og applikationer</a:t>
            </a:r>
          </a:p>
          <a:p>
            <a:pPr lvl="0"/>
            <a:r>
              <a:rPr lang="da-DK" dirty="0"/>
              <a:t>Målret services mod aftagernes forretningsbehov</a:t>
            </a:r>
          </a:p>
          <a:p>
            <a:pPr lvl="1"/>
            <a:r>
              <a:rPr lang="da-DK" dirty="0"/>
              <a:t>Undlad at udstille domæneobjekter direkte i snitfladen</a:t>
            </a:r>
          </a:p>
          <a:p>
            <a:pPr lvl="1"/>
            <a:r>
              <a:rPr lang="da-DK" dirty="0"/>
              <a:t>Tilbyd hellere dedikerede services end services der kan tilfredsstille flere forretningsbehov</a:t>
            </a:r>
          </a:p>
          <a:p>
            <a:r>
              <a:rPr lang="da-DK" dirty="0"/>
              <a:t>Udstil ny og gammel webserviceversion parallelt</a:t>
            </a:r>
          </a:p>
        </p:txBody>
      </p:sp>
    </p:spTree>
    <p:extLst>
      <p:ext uri="{BB962C8B-B14F-4D97-AF65-F5344CB8AC3E}">
        <p14:creationId xmlns:p14="http://schemas.microsoft.com/office/powerpoint/2010/main" val="4273454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Versionsstyring af </a:t>
            </a:r>
            <a:r>
              <a:rPr lang="da-DK" dirty="0" err="1"/>
              <a:t>ws</a:t>
            </a:r>
            <a:r>
              <a:rPr lang="da-DK" dirty="0"/>
              <a:t> snitflader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/>
              <a:t>Namespace</a:t>
            </a:r>
            <a:endParaRPr lang="da-DK" dirty="0"/>
          </a:p>
          <a:p>
            <a:pPr lvl="1"/>
            <a:r>
              <a:rPr lang="da-DK" dirty="0"/>
              <a:t>Hver ny version af en entitet der anvendes af en webservice markeres med et entydigt ”</a:t>
            </a:r>
            <a:r>
              <a:rPr lang="da-DK" dirty="0" err="1"/>
              <a:t>namespace</a:t>
            </a:r>
            <a:r>
              <a:rPr lang="da-DK" dirty="0"/>
              <a:t>”.</a:t>
            </a:r>
          </a:p>
          <a:p>
            <a:r>
              <a:rPr lang="da-DK" dirty="0"/>
              <a:t>URL</a:t>
            </a:r>
          </a:p>
          <a:p>
            <a:pPr lvl="1"/>
            <a:r>
              <a:rPr lang="da-DK" dirty="0"/>
              <a:t>Hver ny version af en webservices, placeres på en entydig URL, hvori der indgår et versionsnummer, versionsnummer tælles fortløbende. </a:t>
            </a:r>
          </a:p>
        </p:txBody>
      </p:sp>
    </p:spTree>
    <p:extLst>
      <p:ext uri="{BB962C8B-B14F-4D97-AF65-F5344CB8AC3E}">
        <p14:creationId xmlns:p14="http://schemas.microsoft.com/office/powerpoint/2010/main" val="628493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Dokumentation af snitflader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Servicebibliotek, dokumentation af:</a:t>
            </a:r>
          </a:p>
          <a:p>
            <a:pPr lvl="1"/>
            <a:r>
              <a:rPr lang="da-DK" dirty="0"/>
              <a:t>Webservicesnitflade</a:t>
            </a:r>
          </a:p>
          <a:p>
            <a:pPr lvl="1"/>
            <a:r>
              <a:rPr lang="da-DK" dirty="0"/>
              <a:t>Kø-mekanisme</a:t>
            </a:r>
          </a:p>
          <a:p>
            <a:pPr lvl="1"/>
            <a:r>
              <a:rPr lang="da-DK" dirty="0"/>
              <a:t>Dataload, datavarehus</a:t>
            </a:r>
          </a:p>
          <a:p>
            <a:r>
              <a:rPr lang="da-DK" dirty="0"/>
              <a:t>WIKI, vedligeholdes af udviklingsprojekter og af STAR</a:t>
            </a:r>
          </a:p>
          <a:p>
            <a:pPr lvl="1"/>
            <a:r>
              <a:rPr lang="da-DK" dirty="0">
                <a:hlinkClick r:id="rId2"/>
              </a:rPr>
              <a:t>https://starwiki.atlassian.net/wiki/</a:t>
            </a:r>
            <a:r>
              <a:rPr lang="da-DK" dirty="0"/>
              <a:t> </a:t>
            </a:r>
          </a:p>
          <a:p>
            <a:r>
              <a:rPr lang="da-DK" dirty="0"/>
              <a:t>Arkitekturdokumentation</a:t>
            </a:r>
          </a:p>
          <a:p>
            <a:endParaRPr lang="da-DK" dirty="0"/>
          </a:p>
          <a:p>
            <a:pPr marL="457200" lvl="1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8493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Initiativer på arkitekturområdet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Forretningsarkitektur med KL og A-kasser</a:t>
            </a:r>
          </a:p>
          <a:p>
            <a:pPr lvl="1"/>
            <a:r>
              <a:rPr lang="da-DK" dirty="0"/>
              <a:t>Fælles forretningssprog og domænemodel</a:t>
            </a:r>
          </a:p>
          <a:p>
            <a:pPr lvl="1"/>
            <a:r>
              <a:rPr lang="da-DK" dirty="0"/>
              <a:t>Principper og mål</a:t>
            </a:r>
          </a:p>
          <a:p>
            <a:r>
              <a:rPr lang="da-DK" dirty="0"/>
              <a:t>Applikationsarkitektur for STAR</a:t>
            </a:r>
          </a:p>
          <a:p>
            <a:pPr lvl="1"/>
            <a:r>
              <a:rPr lang="da-DK" dirty="0"/>
              <a:t>Mål for arkitekturen</a:t>
            </a:r>
          </a:p>
          <a:p>
            <a:pPr lvl="1"/>
            <a:r>
              <a:rPr lang="da-DK" dirty="0"/>
              <a:t>Overordnet arkitektur</a:t>
            </a:r>
          </a:p>
          <a:p>
            <a:pPr lvl="1"/>
            <a:r>
              <a:rPr lang="da-DK" dirty="0"/>
              <a:t>Tekniske krav (sikkerhed, svartider, standarder,...)</a:t>
            </a:r>
          </a:p>
          <a:p>
            <a:pPr lvl="1"/>
            <a:r>
              <a:rPr lang="da-DK" dirty="0"/>
              <a:t>Publiceres på WIKI</a:t>
            </a:r>
          </a:p>
        </p:txBody>
      </p:sp>
    </p:spTree>
    <p:extLst>
      <p:ext uri="{BB962C8B-B14F-4D97-AF65-F5344CB8AC3E}">
        <p14:creationId xmlns:p14="http://schemas.microsoft.com/office/powerpoint/2010/main" val="2772164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STAR’s</a:t>
            </a:r>
            <a:r>
              <a:rPr lang="da-DK" dirty="0"/>
              <a:t> applikationer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pic>
        <p:nvPicPr>
          <p:cNvPr id="6146" name="Picture 2" descr="image2017-2-2_16-10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0" y="1556792"/>
            <a:ext cx="906042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95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Konceptuelt applikationslandskab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265" y="1268760"/>
            <a:ext cx="7204135" cy="539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37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Mål-arkitektur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Rammer</a:t>
            </a:r>
          </a:p>
          <a:p>
            <a:pPr lvl="1"/>
            <a:r>
              <a:rPr lang="da-DK" dirty="0"/>
              <a:t>Digitaliseringsstrategi, Det virtuelle jobcenter</a:t>
            </a:r>
          </a:p>
          <a:p>
            <a:pPr lvl="2"/>
            <a:r>
              <a:rPr lang="da-DK" dirty="0"/>
              <a:t>Åbning af </a:t>
            </a:r>
            <a:r>
              <a:rPr lang="da-DK" dirty="0" err="1"/>
              <a:t>Jobnet</a:t>
            </a:r>
            <a:r>
              <a:rPr lang="da-DK" dirty="0"/>
              <a:t>, nye applikationer, sociale medier</a:t>
            </a:r>
          </a:p>
          <a:p>
            <a:pPr lvl="2"/>
            <a:r>
              <a:rPr lang="da-DK" dirty="0"/>
              <a:t>Evidens ud fra data</a:t>
            </a:r>
          </a:p>
          <a:p>
            <a:pPr lvl="1"/>
            <a:r>
              <a:rPr lang="da-DK" dirty="0"/>
              <a:t>Organisering og lovgivning</a:t>
            </a:r>
          </a:p>
          <a:p>
            <a:pPr lvl="2"/>
            <a:r>
              <a:rPr lang="da-DK" dirty="0"/>
              <a:t>Kommuner, A-kasser og stat</a:t>
            </a:r>
          </a:p>
          <a:p>
            <a:pPr lvl="2"/>
            <a:r>
              <a:rPr lang="da-DK" dirty="0"/>
              <a:t>LAB, Integrationsloven, o.a.</a:t>
            </a:r>
          </a:p>
          <a:p>
            <a:pPr lvl="1"/>
            <a:r>
              <a:rPr lang="da-DK" dirty="0"/>
              <a:t>Arkitekturen skal understøtte:</a:t>
            </a:r>
          </a:p>
          <a:p>
            <a:pPr lvl="2"/>
            <a:r>
              <a:rPr lang="da-DK" dirty="0"/>
              <a:t>Ændringsparate applikationer</a:t>
            </a:r>
          </a:p>
          <a:p>
            <a:pPr lvl="2"/>
            <a:r>
              <a:rPr lang="da-DK" dirty="0"/>
              <a:t>Brugervenlige / intuitive applikationer</a:t>
            </a:r>
          </a:p>
          <a:p>
            <a:pPr lvl="2"/>
            <a:r>
              <a:rPr lang="da-DK" dirty="0"/>
              <a:t>Sikkerhed (og sporbarhed) i alle lag</a:t>
            </a:r>
          </a:p>
          <a:p>
            <a:pPr lvl="2"/>
            <a:r>
              <a:rPr lang="da-DK" dirty="0" err="1"/>
              <a:t>Testbarhed</a:t>
            </a:r>
            <a:r>
              <a:rPr lang="da-DK" dirty="0"/>
              <a:t> af applikationerne</a:t>
            </a:r>
          </a:p>
          <a:p>
            <a:pPr lvl="2"/>
            <a:r>
              <a:rPr lang="da-DK" dirty="0"/>
              <a:t>Dokumenterbarhed</a:t>
            </a:r>
          </a:p>
        </p:txBody>
      </p:sp>
    </p:spTree>
    <p:extLst>
      <p:ext uri="{BB962C8B-B14F-4D97-AF65-F5344CB8AC3E}">
        <p14:creationId xmlns:p14="http://schemas.microsoft.com/office/powerpoint/2010/main" val="366856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Metoder til at imødekomme arkitekturmål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/>
              <a:t>Ændringsparate applikationer</a:t>
            </a:r>
          </a:p>
          <a:p>
            <a:pPr lvl="1"/>
            <a:r>
              <a:rPr lang="da-DK" dirty="0"/>
              <a:t>Lagdeling</a:t>
            </a:r>
          </a:p>
          <a:p>
            <a:pPr lvl="1"/>
            <a:r>
              <a:rPr lang="da-DK" dirty="0"/>
              <a:t>Opdeling i moduler</a:t>
            </a:r>
          </a:p>
          <a:p>
            <a:pPr lvl="1"/>
            <a:r>
              <a:rPr lang="da-DK" dirty="0"/>
              <a:t>Genbrug af fælles byggeklodser</a:t>
            </a:r>
          </a:p>
          <a:p>
            <a:r>
              <a:rPr lang="da-DK" dirty="0"/>
              <a:t>Brugervenlige / intuitive applikationer</a:t>
            </a:r>
          </a:p>
          <a:p>
            <a:pPr lvl="1"/>
            <a:r>
              <a:rPr lang="da-DK" dirty="0"/>
              <a:t>Prototype udvikling / brugertest</a:t>
            </a:r>
          </a:p>
          <a:p>
            <a:pPr lvl="1"/>
            <a:r>
              <a:rPr lang="da-DK" dirty="0"/>
              <a:t>Kontekstafhængig hjælp</a:t>
            </a:r>
          </a:p>
          <a:p>
            <a:pPr lvl="1"/>
            <a:r>
              <a:rPr lang="da-DK" dirty="0"/>
              <a:t>Interaktive (ikke passive) applikationer</a:t>
            </a:r>
          </a:p>
          <a:p>
            <a:r>
              <a:rPr lang="da-DK" dirty="0"/>
              <a:t>Sikkerhed (og sporbarhed) i alle lag</a:t>
            </a:r>
          </a:p>
          <a:p>
            <a:pPr lvl="1"/>
            <a:r>
              <a:rPr lang="da-DK" dirty="0"/>
              <a:t>Sikkert standardiseret login</a:t>
            </a:r>
          </a:p>
          <a:p>
            <a:pPr lvl="1"/>
            <a:r>
              <a:rPr lang="da-DK" dirty="0"/>
              <a:t>Fysisk adskillelse af miljøer</a:t>
            </a:r>
          </a:p>
          <a:p>
            <a:pPr lvl="1"/>
            <a:r>
              <a:rPr lang="da-DK" dirty="0" err="1"/>
              <a:t>Sikkerhedsreview</a:t>
            </a:r>
            <a:endParaRPr lang="da-DK" dirty="0"/>
          </a:p>
          <a:p>
            <a:pPr lvl="1"/>
            <a:r>
              <a:rPr lang="da-DK" dirty="0"/>
              <a:t>NemID og SSO – single sign-on</a:t>
            </a:r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err="1"/>
              <a:t>Testbarhed</a:t>
            </a:r>
            <a:r>
              <a:rPr lang="da-DK" dirty="0"/>
              <a:t> af applikationerne</a:t>
            </a:r>
          </a:p>
          <a:p>
            <a:pPr lvl="1"/>
            <a:r>
              <a:rPr lang="da-DK" dirty="0"/>
              <a:t>Automatisk test</a:t>
            </a:r>
          </a:p>
          <a:p>
            <a:pPr lvl="1"/>
            <a:r>
              <a:rPr lang="da-DK" dirty="0"/>
              <a:t>End to end test</a:t>
            </a:r>
          </a:p>
          <a:p>
            <a:r>
              <a:rPr lang="da-DK" dirty="0"/>
              <a:t>Dokumenterbarhed</a:t>
            </a:r>
          </a:p>
          <a:p>
            <a:pPr lvl="1"/>
            <a:r>
              <a:rPr lang="da-DK" dirty="0"/>
              <a:t>Autogenereret dokumentation ud fra kode</a:t>
            </a:r>
          </a:p>
          <a:p>
            <a:pPr lvl="1"/>
            <a:r>
              <a:rPr lang="da-DK" dirty="0"/>
              <a:t>Dokumentation opdelt i logiske domæner som kan relateres til det udvikler</a:t>
            </a:r>
          </a:p>
          <a:p>
            <a:pPr lvl="1"/>
            <a:r>
              <a:rPr lang="da-DK" dirty="0"/>
              <a:t>Det udviklede bør afspejle forretningen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886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Mål-arkitektur applikationsansvar og områder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556792"/>
            <a:ext cx="7805096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77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Mål for DFDG?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Indeholde den samlede beskæftigelsestilstand for alle borgere der har været i berøring med beskæftigelsessystemet</a:t>
            </a:r>
          </a:p>
          <a:p>
            <a:pPr lvl="1"/>
            <a:r>
              <a:rPr lang="da-DK" dirty="0"/>
              <a:t>Understøtte at borgeren har adgang til egen sag/data</a:t>
            </a:r>
          </a:p>
          <a:p>
            <a:pPr lvl="1"/>
            <a:r>
              <a:rPr lang="da-DK" dirty="0"/>
              <a:t>Understøtte deling af data mellem a-kasse, jobcenter og kommune</a:t>
            </a:r>
          </a:p>
          <a:p>
            <a:endParaRPr lang="da-DK" dirty="0"/>
          </a:p>
          <a:p>
            <a:r>
              <a:rPr lang="da-DK" dirty="0"/>
              <a:t>Derudover, understøtte landsdækkende</a:t>
            </a:r>
          </a:p>
          <a:p>
            <a:pPr lvl="1"/>
            <a:r>
              <a:rPr lang="da-DK" dirty="0"/>
              <a:t>Virksomhedsindsats</a:t>
            </a:r>
          </a:p>
        </p:txBody>
      </p:sp>
    </p:spTree>
    <p:extLst>
      <p:ext uri="{BB962C8B-B14F-4D97-AF65-F5344CB8AC3E}">
        <p14:creationId xmlns:p14="http://schemas.microsoft.com/office/powerpoint/2010/main" val="4241481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Hvilke data?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DFDG skal indeholde </a:t>
            </a:r>
            <a:r>
              <a:rPr lang="da-DK" u="sng" dirty="0"/>
              <a:t>alle data omkring en borgers beskæftigelsestilstand</a:t>
            </a:r>
            <a:r>
              <a:rPr lang="da-DK" dirty="0"/>
              <a:t>, som skabes i beskæftigelsesindsatsen i kommuner, a-kasser, regioner og stat og af borger selv.</a:t>
            </a:r>
          </a:p>
          <a:p>
            <a:pPr lvl="1"/>
            <a:r>
              <a:rPr lang="da-DK" dirty="0"/>
              <a:t>Også CV og Jobs som i dag fysisk ligger i Jobnets database.</a:t>
            </a:r>
          </a:p>
          <a:p>
            <a:r>
              <a:rPr lang="da-DK" dirty="0"/>
              <a:t>Derudover skal DFDG indeholde nødvendige data for at kunne </a:t>
            </a:r>
            <a:r>
              <a:rPr lang="da-DK" u="sng" dirty="0"/>
              <a:t>styre og administrere disse data</a:t>
            </a:r>
            <a:r>
              <a:rPr lang="da-DK" dirty="0"/>
              <a:t>.</a:t>
            </a:r>
          </a:p>
          <a:p>
            <a:r>
              <a:rPr lang="da-DK" dirty="0"/>
              <a:t>Dette inkluderer også det </a:t>
            </a:r>
            <a:r>
              <a:rPr lang="da-DK" u="sng" dirty="0"/>
              <a:t>fulde revisionsspor</a:t>
            </a:r>
            <a:r>
              <a:rPr lang="da-DK" dirty="0"/>
              <a:t>, med identifikation af hvilke data der er registreret/slettet, af hvem og hvornår.</a:t>
            </a:r>
          </a:p>
          <a:p>
            <a:r>
              <a:rPr lang="da-DK" dirty="0"/>
              <a:t>DFDG skal kunne fungere som journal for kommuner og a-kasser, for de data der registreres i DFDG.</a:t>
            </a:r>
          </a:p>
        </p:txBody>
      </p:sp>
    </p:spTree>
    <p:extLst>
      <p:ext uri="{BB962C8B-B14F-4D97-AF65-F5344CB8AC3E}">
        <p14:creationId xmlns:p14="http://schemas.microsoft.com/office/powerpoint/2010/main" val="114301363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7962</TotalTime>
  <Words>892</Words>
  <Application>Microsoft Office PowerPoint</Application>
  <PresentationFormat>Skærmshow (4:3)</PresentationFormat>
  <Paragraphs>220</Paragraphs>
  <Slides>24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24</vt:i4>
      </vt:variant>
    </vt:vector>
  </HeadingPairs>
  <TitlesOfParts>
    <vt:vector size="28" baseType="lpstr">
      <vt:lpstr>Arial</vt:lpstr>
      <vt:lpstr>Calibri</vt:lpstr>
      <vt:lpstr>Kontortema</vt:lpstr>
      <vt:lpstr>Visio</vt:lpstr>
      <vt:lpstr>IT-Arkitektur og datamodel</vt:lpstr>
      <vt:lpstr>Situationen i dag</vt:lpstr>
      <vt:lpstr>STAR’s applikationer</vt:lpstr>
      <vt:lpstr>Konceptuelt applikationslandskab</vt:lpstr>
      <vt:lpstr>Mål-arkitektur</vt:lpstr>
      <vt:lpstr>Metoder til at imødekomme arkitekturmål</vt:lpstr>
      <vt:lpstr>Mål-arkitektur applikationsansvar og områder</vt:lpstr>
      <vt:lpstr>Mål for DFDG?</vt:lpstr>
      <vt:lpstr>Hvilke data?</vt:lpstr>
      <vt:lpstr>Nøgledata</vt:lpstr>
      <vt:lpstr>Hvilke data er ikke med i DFDG?</vt:lpstr>
      <vt:lpstr>Hvor mange data?</vt:lpstr>
      <vt:lpstr>Ejerskab til data</vt:lpstr>
      <vt:lpstr>Datamodellering</vt:lpstr>
      <vt:lpstr>Eksempel på begrebsmodel</vt:lpstr>
      <vt:lpstr>Arkitekturprincipper</vt:lpstr>
      <vt:lpstr>Strategi for applikationsstruktur</vt:lpstr>
      <vt:lpstr>Snitflader</vt:lpstr>
      <vt:lpstr>Hvor mange snitflader har vi?</vt:lpstr>
      <vt:lpstr>Strategi for snitflader</vt:lpstr>
      <vt:lpstr>Løs kobling, hvordan?</vt:lpstr>
      <vt:lpstr>Versionsstyring af ws snitflader</vt:lpstr>
      <vt:lpstr>Dokumentation af snitflader</vt:lpstr>
      <vt:lpstr>Initiativer på arkitekturområdet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Arkitektur</dc:title>
  <dc:creator>Rune Gram-Madsen</dc:creator>
  <cp:lastModifiedBy>Rune Gram-Madsen</cp:lastModifiedBy>
  <cp:revision>98</cp:revision>
  <dcterms:created xsi:type="dcterms:W3CDTF">2014-09-03T11:22:00Z</dcterms:created>
  <dcterms:modified xsi:type="dcterms:W3CDTF">2017-02-02T15:33:23Z</dcterms:modified>
</cp:coreProperties>
</file>