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2" r:id="rId5"/>
    <p:sldId id="261" r:id="rId6"/>
  </p:sldIdLst>
  <p:sldSz cx="10440988" cy="14762163"/>
  <p:notesSz cx="7104063" cy="10234613"/>
  <p:defaultTextStyle>
    <a:defPPr>
      <a:defRPr lang="da-DK"/>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50">
          <p15:clr>
            <a:srgbClr val="A4A3A4"/>
          </p15:clr>
        </p15:guide>
        <p15:guide id="2"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9D24"/>
    <a:srgbClr val="A0B329"/>
    <a:srgbClr val="000000"/>
    <a:srgbClr val="81B3DB"/>
    <a:srgbClr val="BED62F"/>
    <a:srgbClr val="A5EC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337" autoAdjust="0"/>
  </p:normalViewPr>
  <p:slideViewPr>
    <p:cSldViewPr>
      <p:cViewPr>
        <p:scale>
          <a:sx n="40" d="100"/>
          <a:sy n="40" d="100"/>
        </p:scale>
        <p:origin x="2438" y="360"/>
      </p:cViewPr>
      <p:guideLst>
        <p:guide orient="horz" pos="4650"/>
        <p:guide pos="328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3078428" cy="511731"/>
          </a:xfrm>
          <a:prstGeom prst="rect">
            <a:avLst/>
          </a:prstGeom>
        </p:spPr>
        <p:txBody>
          <a:bodyPr vert="horz" lIns="99063" tIns="49531" rIns="99063" bIns="49531" rtlCol="0"/>
          <a:lstStyle>
            <a:lvl1pPr algn="l">
              <a:defRPr sz="1200"/>
            </a:lvl1pPr>
          </a:lstStyle>
          <a:p>
            <a:endParaRPr lang="da-DK"/>
          </a:p>
        </p:txBody>
      </p:sp>
      <p:sp>
        <p:nvSpPr>
          <p:cNvPr id="3" name="Pladsholder til dato 2"/>
          <p:cNvSpPr>
            <a:spLocks noGrp="1"/>
          </p:cNvSpPr>
          <p:nvPr>
            <p:ph type="dt" idx="1"/>
          </p:nvPr>
        </p:nvSpPr>
        <p:spPr>
          <a:xfrm>
            <a:off x="4023991" y="0"/>
            <a:ext cx="3078428" cy="511731"/>
          </a:xfrm>
          <a:prstGeom prst="rect">
            <a:avLst/>
          </a:prstGeom>
        </p:spPr>
        <p:txBody>
          <a:bodyPr vert="horz" lIns="99063" tIns="49531" rIns="99063" bIns="49531" rtlCol="0"/>
          <a:lstStyle>
            <a:lvl1pPr algn="r">
              <a:defRPr sz="1200"/>
            </a:lvl1pPr>
          </a:lstStyle>
          <a:p>
            <a:fld id="{D3971AC0-8F1E-42E8-B27E-812335EF58EB}" type="datetimeFigureOut">
              <a:rPr lang="da-DK" smtClean="0"/>
              <a:pPr/>
              <a:t>28-11-2017</a:t>
            </a:fld>
            <a:endParaRPr lang="da-DK"/>
          </a:p>
        </p:txBody>
      </p:sp>
      <p:sp>
        <p:nvSpPr>
          <p:cNvPr id="4" name="Pladsholder til diasbillede 3"/>
          <p:cNvSpPr>
            <a:spLocks noGrp="1" noRot="1" noChangeAspect="1"/>
          </p:cNvSpPr>
          <p:nvPr>
            <p:ph type="sldImg" idx="2"/>
          </p:nvPr>
        </p:nvSpPr>
        <p:spPr>
          <a:xfrm>
            <a:off x="2195513" y="768350"/>
            <a:ext cx="2713037" cy="3836988"/>
          </a:xfrm>
          <a:prstGeom prst="rect">
            <a:avLst/>
          </a:prstGeom>
          <a:noFill/>
          <a:ln w="12700">
            <a:solidFill>
              <a:prstClr val="black"/>
            </a:solidFill>
          </a:ln>
        </p:spPr>
        <p:txBody>
          <a:bodyPr vert="horz" lIns="99063" tIns="49531" rIns="99063" bIns="49531" rtlCol="0" anchor="ctr"/>
          <a:lstStyle/>
          <a:p>
            <a:endParaRPr lang="da-DK"/>
          </a:p>
        </p:txBody>
      </p:sp>
      <p:sp>
        <p:nvSpPr>
          <p:cNvPr id="5" name="Pladsholder til noter 4"/>
          <p:cNvSpPr>
            <a:spLocks noGrp="1"/>
          </p:cNvSpPr>
          <p:nvPr>
            <p:ph type="body" sz="quarter" idx="3"/>
          </p:nvPr>
        </p:nvSpPr>
        <p:spPr>
          <a:xfrm>
            <a:off x="710407" y="4861442"/>
            <a:ext cx="5683250" cy="4605576"/>
          </a:xfrm>
          <a:prstGeom prst="rect">
            <a:avLst/>
          </a:prstGeom>
        </p:spPr>
        <p:txBody>
          <a:bodyPr vert="horz" lIns="99063" tIns="49531" rIns="99063" bIns="49531"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9721106"/>
            <a:ext cx="3078428" cy="511731"/>
          </a:xfrm>
          <a:prstGeom prst="rect">
            <a:avLst/>
          </a:prstGeom>
        </p:spPr>
        <p:txBody>
          <a:bodyPr vert="horz" lIns="99063" tIns="49531" rIns="99063" bIns="49531" rtlCol="0" anchor="b"/>
          <a:lstStyle>
            <a:lvl1pPr algn="l">
              <a:defRPr sz="1200"/>
            </a:lvl1pPr>
          </a:lstStyle>
          <a:p>
            <a:endParaRPr lang="da-DK"/>
          </a:p>
        </p:txBody>
      </p:sp>
      <p:sp>
        <p:nvSpPr>
          <p:cNvPr id="7" name="Pladsholder til diasnummer 6"/>
          <p:cNvSpPr>
            <a:spLocks noGrp="1"/>
          </p:cNvSpPr>
          <p:nvPr>
            <p:ph type="sldNum" sz="quarter" idx="5"/>
          </p:nvPr>
        </p:nvSpPr>
        <p:spPr>
          <a:xfrm>
            <a:off x="4023991" y="9721106"/>
            <a:ext cx="3078428" cy="511731"/>
          </a:xfrm>
          <a:prstGeom prst="rect">
            <a:avLst/>
          </a:prstGeom>
        </p:spPr>
        <p:txBody>
          <a:bodyPr vert="horz" lIns="99063" tIns="49531" rIns="99063" bIns="49531" rtlCol="0" anchor="b"/>
          <a:lstStyle>
            <a:lvl1pPr algn="r">
              <a:defRPr sz="1200"/>
            </a:lvl1pPr>
          </a:lstStyle>
          <a:p>
            <a:fld id="{4BFA5D68-EFDC-4658-82FC-14A1782DCDD1}" type="slidenum">
              <a:rPr lang="da-DK" smtClean="0"/>
              <a:pPr/>
              <a:t>‹#›</a:t>
            </a:fld>
            <a:endParaRPr lang="da-DK"/>
          </a:p>
        </p:txBody>
      </p:sp>
    </p:spTree>
    <p:extLst>
      <p:ext uri="{BB962C8B-B14F-4D97-AF65-F5344CB8AC3E}">
        <p14:creationId xmlns:p14="http://schemas.microsoft.com/office/powerpoint/2010/main" val="2936099760"/>
      </p:ext>
    </p:extLst>
  </p:cSld>
  <p:clrMap bg1="lt1" tx1="dk1" bg2="lt2" tx2="dk2" accent1="accent1" accent2="accent2" accent3="accent3" accent4="accent4" accent5="accent5" accent6="accent6" hlink="hlink" folHlink="folHlink"/>
  <p:notesStyle>
    <a:lvl1pPr marL="0" algn="l" defTabSz="1028700" rtl="0" eaLnBrk="1" latinLnBrk="0" hangingPunct="1">
      <a:defRPr sz="1400" kern="1200">
        <a:solidFill>
          <a:schemeClr val="tx1"/>
        </a:solidFill>
        <a:latin typeface="+mn-lt"/>
        <a:ea typeface="+mn-ea"/>
        <a:cs typeface="+mn-cs"/>
      </a:defRPr>
    </a:lvl1pPr>
    <a:lvl2pPr marL="514350" algn="l" defTabSz="1028700" rtl="0" eaLnBrk="1" latinLnBrk="0" hangingPunct="1">
      <a:defRPr sz="1400" kern="1200">
        <a:solidFill>
          <a:schemeClr val="tx1"/>
        </a:solidFill>
        <a:latin typeface="+mn-lt"/>
        <a:ea typeface="+mn-ea"/>
        <a:cs typeface="+mn-cs"/>
      </a:defRPr>
    </a:lvl2pPr>
    <a:lvl3pPr marL="1028700" algn="l" defTabSz="1028700" rtl="0" eaLnBrk="1" latinLnBrk="0" hangingPunct="1">
      <a:defRPr sz="1400" kern="1200">
        <a:solidFill>
          <a:schemeClr val="tx1"/>
        </a:solidFill>
        <a:latin typeface="+mn-lt"/>
        <a:ea typeface="+mn-ea"/>
        <a:cs typeface="+mn-cs"/>
      </a:defRPr>
    </a:lvl3pPr>
    <a:lvl4pPr marL="1543050" algn="l" defTabSz="1028700" rtl="0" eaLnBrk="1" latinLnBrk="0" hangingPunct="1">
      <a:defRPr sz="1400" kern="1200">
        <a:solidFill>
          <a:schemeClr val="tx1"/>
        </a:solidFill>
        <a:latin typeface="+mn-lt"/>
        <a:ea typeface="+mn-ea"/>
        <a:cs typeface="+mn-cs"/>
      </a:defRPr>
    </a:lvl4pPr>
    <a:lvl5pPr marL="2057400" algn="l" defTabSz="1028700" rtl="0" eaLnBrk="1" latinLnBrk="0" hangingPunct="1">
      <a:defRPr sz="1400" kern="1200">
        <a:solidFill>
          <a:schemeClr val="tx1"/>
        </a:solidFill>
        <a:latin typeface="+mn-lt"/>
        <a:ea typeface="+mn-ea"/>
        <a:cs typeface="+mn-cs"/>
      </a:defRPr>
    </a:lvl5pPr>
    <a:lvl6pPr marL="2571750" algn="l" defTabSz="1028700" rtl="0" eaLnBrk="1" latinLnBrk="0" hangingPunct="1">
      <a:defRPr sz="1400" kern="1200">
        <a:solidFill>
          <a:schemeClr val="tx1"/>
        </a:solidFill>
        <a:latin typeface="+mn-lt"/>
        <a:ea typeface="+mn-ea"/>
        <a:cs typeface="+mn-cs"/>
      </a:defRPr>
    </a:lvl6pPr>
    <a:lvl7pPr marL="3086100" algn="l" defTabSz="1028700" rtl="0" eaLnBrk="1" latinLnBrk="0" hangingPunct="1">
      <a:defRPr sz="1400" kern="1200">
        <a:solidFill>
          <a:schemeClr val="tx1"/>
        </a:solidFill>
        <a:latin typeface="+mn-lt"/>
        <a:ea typeface="+mn-ea"/>
        <a:cs typeface="+mn-cs"/>
      </a:defRPr>
    </a:lvl7pPr>
    <a:lvl8pPr marL="3600450" algn="l" defTabSz="1028700" rtl="0" eaLnBrk="1" latinLnBrk="0" hangingPunct="1">
      <a:defRPr sz="1400" kern="1200">
        <a:solidFill>
          <a:schemeClr val="tx1"/>
        </a:solidFill>
        <a:latin typeface="+mn-lt"/>
        <a:ea typeface="+mn-ea"/>
        <a:cs typeface="+mn-cs"/>
      </a:defRPr>
    </a:lvl8pPr>
    <a:lvl9pPr marL="4114800" algn="l" defTabSz="102870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2195513" y="768350"/>
            <a:ext cx="2713037" cy="3836988"/>
          </a:xfrm>
        </p:spPr>
      </p:sp>
      <p:sp>
        <p:nvSpPr>
          <p:cNvPr id="3" name="Pladsholder til noter 2"/>
          <p:cNvSpPr>
            <a:spLocks noGrp="1"/>
          </p:cNvSpPr>
          <p:nvPr>
            <p:ph type="body" idx="1"/>
          </p:nvPr>
        </p:nvSpPr>
        <p:spPr/>
        <p:txBody>
          <a:bodyPr>
            <a:normAutofit/>
          </a:bodyPr>
          <a:lstStyle/>
          <a:p>
            <a:r>
              <a:rPr lang="da-DK" sz="1000" dirty="0"/>
              <a:t>Han er opvokset med sin mor. Faderen er død. Moderen er på kontanthjælp og lider af gigt. Hun har ikke arbejdet i mange år. Han har 2 yngre søskende.</a:t>
            </a:r>
          </a:p>
          <a:p>
            <a:r>
              <a:rPr lang="da-DK" sz="1000" dirty="0"/>
              <a:t>Da de var børn, kom han og søskende i aflastningsfamilie hver 2. uge. </a:t>
            </a:r>
          </a:p>
          <a:p>
            <a:r>
              <a:rPr lang="da-DK" sz="1000" dirty="0"/>
              <a:t>Han er blevet mobbet </a:t>
            </a:r>
            <a:r>
              <a:rPr lang="da-DK" sz="1000" dirty="0" err="1"/>
              <a:t>pga</a:t>
            </a:r>
            <a:r>
              <a:rPr lang="da-DK" sz="1000" dirty="0"/>
              <a:t> kontanthjælp, men mener selv at det kun har gjort ham stærk</a:t>
            </a:r>
          </a:p>
          <a:p>
            <a:r>
              <a:rPr lang="da-DK" sz="1000" dirty="0"/>
              <a:t>Han har ikke så mange venner. Han har ikke gået til fritidsaktiviteter. Det var der ikke råd til.</a:t>
            </a:r>
          </a:p>
          <a:p>
            <a:r>
              <a:rPr lang="da-DK" sz="1000" dirty="0"/>
              <a:t>Han har arvet sin fars gamle bil og har lavet småreparationer på den. Det synes han er meget sjovt at rode med.</a:t>
            </a:r>
          </a:p>
          <a:p>
            <a:r>
              <a:rPr lang="da-DK" sz="1000" dirty="0"/>
              <a:t>Han er meget omsorgsfuld overfor sine yngre søskende. De har et stærkt familiebånd.</a:t>
            </a:r>
          </a:p>
          <a:p>
            <a:r>
              <a:rPr lang="da-DK" sz="1000" dirty="0"/>
              <a:t>Han drømmer om succes og om at være god til noget, men har omvendt meget få forventninger til fremtiden, da han ofte er blevet skuffet</a:t>
            </a:r>
            <a:r>
              <a:rPr lang="da-DK" sz="1000" dirty="0" smtClean="0"/>
              <a:t>.</a:t>
            </a:r>
          </a:p>
          <a:p>
            <a:endParaRPr lang="da-DK" sz="1000" dirty="0" smtClean="0"/>
          </a:p>
          <a:p>
            <a:r>
              <a:rPr lang="da-DK" sz="1000" dirty="0" smtClean="0"/>
              <a:t>Har været i</a:t>
            </a:r>
            <a:r>
              <a:rPr lang="da-DK" sz="1000" baseline="0" dirty="0" smtClean="0"/>
              <a:t> en del uddannelsesforløb, teknisk skole m.m. Han dropper ud. </a:t>
            </a:r>
          </a:p>
          <a:p>
            <a:r>
              <a:rPr lang="da-DK" sz="1000" baseline="0" dirty="0" smtClean="0"/>
              <a:t>God til IT gennem computerspil – </a:t>
            </a:r>
          </a:p>
          <a:p>
            <a:r>
              <a:rPr lang="da-DK" sz="1000" baseline="0" dirty="0" smtClean="0"/>
              <a:t>Han har et par småjob – og en del uddannelsesforløb indenfor forskellige brancher. </a:t>
            </a:r>
          </a:p>
          <a:p>
            <a:r>
              <a:rPr lang="da-DK" sz="1000" dirty="0" smtClean="0"/>
              <a:t>Bor i lille lejlighed</a:t>
            </a:r>
            <a:r>
              <a:rPr lang="da-DK" sz="1000" baseline="0" dirty="0" smtClean="0"/>
              <a:t> – i samme kompleks som sin familie. Stærkt familiebånd - </a:t>
            </a:r>
            <a:endParaRPr lang="da-DK" sz="1000" dirty="0"/>
          </a:p>
        </p:txBody>
      </p:sp>
      <p:sp>
        <p:nvSpPr>
          <p:cNvPr id="4" name="Pladsholder til diasnummer 3"/>
          <p:cNvSpPr>
            <a:spLocks noGrp="1"/>
          </p:cNvSpPr>
          <p:nvPr>
            <p:ph type="sldNum" sz="quarter" idx="10"/>
          </p:nvPr>
        </p:nvSpPr>
        <p:spPr/>
        <p:txBody>
          <a:bodyPr/>
          <a:lstStyle/>
          <a:p>
            <a:fld id="{4BFA5D68-EFDC-4658-82FC-14A1782DCDD1}" type="slidenum">
              <a:rPr lang="da-DK" smtClean="0"/>
              <a:pPr/>
              <a:t>1</a:t>
            </a:fld>
            <a:endParaRPr lang="da-DK"/>
          </a:p>
        </p:txBody>
      </p:sp>
    </p:spTree>
    <p:extLst>
      <p:ext uri="{BB962C8B-B14F-4D97-AF65-F5344CB8AC3E}">
        <p14:creationId xmlns:p14="http://schemas.microsoft.com/office/powerpoint/2010/main" val="18537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3157538" y="1109663"/>
            <a:ext cx="3927475" cy="5551487"/>
          </a:xfrm>
        </p:spPr>
      </p:sp>
      <p:sp>
        <p:nvSpPr>
          <p:cNvPr id="3" name="Pladsholder til noter 2"/>
          <p:cNvSpPr>
            <a:spLocks noGrp="1"/>
          </p:cNvSpPr>
          <p:nvPr>
            <p:ph type="body" idx="1"/>
          </p:nvPr>
        </p:nvSpPr>
        <p:spPr/>
        <p:txBody>
          <a:bodyPr>
            <a:normAutofit fontScale="77500" lnSpcReduction="20000"/>
          </a:bodyPr>
          <a:lstStyle/>
          <a:p>
            <a:r>
              <a:rPr lang="da-DK" baseline="0" dirty="0" smtClean="0"/>
              <a:t>Henriette har haft sin egen salon i mange år. Hun har mange faste kunder, men har også ladet sig presse til at tage kunder ind i tide og utide. Derudover har der været en verserende sag med skat. Henriette går efter en periode ned med stress og sygemeldes. Efter 12 uger starter hun stille og roligt op igen, men efter 10 måneder begynder hun at få smerter, når hun arbejder. Hun sygemeldes igen. Efter et stykke tid diagnosticeres hun med fibromyalgi.  </a:t>
            </a:r>
          </a:p>
          <a:p>
            <a:r>
              <a:rPr lang="da-DK" baseline="0" dirty="0" smtClean="0"/>
              <a:t>hun at starte op igen, men det går ikke og hun sygemeldes igen.</a:t>
            </a:r>
          </a:p>
          <a:p>
            <a:r>
              <a:rPr lang="da-DK" baseline="0" dirty="0" smtClean="0"/>
              <a:t>Gået ned med stress, fibromyalgi og gigt, kronisk, ondt i ryggen – kan ikke bære så meget (skånehensyn) 3-5 timer (tæt på førtidspension) om ugen med mulighed for at gå op i tid.</a:t>
            </a:r>
          </a:p>
          <a:p>
            <a:r>
              <a:rPr lang="da-DK" baseline="0" dirty="0" smtClean="0"/>
              <a:t>Frisør – egen salon – langt sygeforløb  - svært at udrede hende. Været på ressourceforløb i 3 år – kommunen har forsøgt forskellige praktikophold – varmtvandsbassin m.m. psykologforløb (mindre depression). </a:t>
            </a:r>
          </a:p>
          <a:p>
            <a:endParaRPr lang="da-DK" baseline="0" dirty="0" smtClean="0"/>
          </a:p>
          <a:p>
            <a:r>
              <a:rPr lang="da-DK" baseline="0" dirty="0" smtClean="0"/>
              <a:t>Sygemelding </a:t>
            </a:r>
          </a:p>
          <a:p>
            <a:endParaRPr lang="da-DK" baseline="0" dirty="0" smtClean="0"/>
          </a:p>
          <a:p>
            <a:r>
              <a:rPr lang="da-DK" baseline="0" dirty="0" smtClean="0"/>
              <a:t>Afklaret hvad hun kan og hvor meget hun kan – lidt afklaret </a:t>
            </a:r>
            <a:r>
              <a:rPr lang="da-DK" baseline="0" dirty="0" err="1" smtClean="0"/>
              <a:t>ift</a:t>
            </a:r>
            <a:r>
              <a:rPr lang="da-DK" baseline="0" dirty="0" smtClean="0"/>
              <a:t> branche – kender sine skånebehov – må ikke lave tunge løft. Har brug for pauser. </a:t>
            </a:r>
          </a:p>
          <a:p>
            <a:endParaRPr lang="da-DK" baseline="0" dirty="0" smtClean="0"/>
          </a:p>
          <a:p>
            <a:r>
              <a:rPr lang="da-DK" baseline="0" dirty="0" smtClean="0"/>
              <a:t>Som 20-årig har hun arbejdet som børnehavepædagog (ikke uddannet)  herefter tog hun frisøruddannelsen.</a:t>
            </a:r>
          </a:p>
          <a:p>
            <a:r>
              <a:rPr lang="da-DK" baseline="0" dirty="0" smtClean="0"/>
              <a:t>Svært med brancheskift. Hun har ikke prøvet at være i fleksjob endnu</a:t>
            </a:r>
          </a:p>
          <a:p>
            <a:endParaRPr lang="da-DK" baseline="0" dirty="0" smtClean="0"/>
          </a:p>
          <a:p>
            <a:r>
              <a:rPr lang="da-DK" baseline="0" dirty="0" smtClean="0"/>
              <a:t>Ingen </a:t>
            </a:r>
            <a:r>
              <a:rPr lang="da-DK" baseline="0" dirty="0" err="1" smtClean="0"/>
              <a:t>pilates</a:t>
            </a:r>
            <a:r>
              <a:rPr lang="da-DK" baseline="0" dirty="0" smtClean="0"/>
              <a:t> og svømning – blomsterbinding – noget kreativt, der ikke er for fysisk – vendt op og ned på dag og nat</a:t>
            </a:r>
          </a:p>
          <a:p>
            <a:endParaRPr lang="da-DK" baseline="0" dirty="0" smtClean="0"/>
          </a:p>
          <a:p>
            <a:r>
              <a:rPr lang="da-DK" baseline="0" dirty="0" smtClean="0"/>
              <a:t>Job – gik ned med stress, starter op igen, bliver sygemeldt igen </a:t>
            </a:r>
          </a:p>
          <a:p>
            <a:r>
              <a:rPr lang="da-DK" baseline="0" dirty="0" smtClean="0"/>
              <a:t>Sygedagpenge </a:t>
            </a:r>
            <a:r>
              <a:rPr lang="da-DK" baseline="0" dirty="0" smtClean="0">
                <a:sym typeface="Wingdings" panose="05000000000000000000" pitchFamily="2" charset="2"/>
              </a:rPr>
              <a:t> jobafklaringsforløb (Sille afklarer)</a:t>
            </a:r>
          </a:p>
          <a:p>
            <a:r>
              <a:rPr lang="da-DK" baseline="0" dirty="0" smtClean="0"/>
              <a:t>Ressourceforløb 3 år, </a:t>
            </a:r>
          </a:p>
          <a:p>
            <a:r>
              <a:rPr lang="da-DK" baseline="0" dirty="0" smtClean="0"/>
              <a:t>Ledig fleksjobber i et år, </a:t>
            </a:r>
          </a:p>
          <a:p>
            <a:endParaRPr lang="da-DK" baseline="0" dirty="0" smtClean="0"/>
          </a:p>
          <a:p>
            <a:r>
              <a:rPr lang="da-DK" baseline="0" dirty="0" smtClean="0"/>
              <a:t>Citat med ”Det er vigtigt at det er nogen der kan tage højde for hendes sygdom. Jeg KAN jo ikke arbejde så meget, for så bliver det bare endnu værre”.</a:t>
            </a:r>
          </a:p>
          <a:p>
            <a:endParaRPr lang="da-DK" dirty="0"/>
          </a:p>
        </p:txBody>
      </p:sp>
      <p:sp>
        <p:nvSpPr>
          <p:cNvPr id="4" name="Pladsholder til diasnummer 3"/>
          <p:cNvSpPr>
            <a:spLocks noGrp="1"/>
          </p:cNvSpPr>
          <p:nvPr>
            <p:ph type="sldNum" sz="quarter" idx="10"/>
          </p:nvPr>
        </p:nvSpPr>
        <p:spPr/>
        <p:txBody>
          <a:bodyPr/>
          <a:lstStyle/>
          <a:p>
            <a:fld id="{4BFA5D68-EFDC-4658-82FC-14A1782DCDD1}" type="slidenum">
              <a:rPr lang="da-DK" smtClean="0"/>
              <a:pPr/>
              <a:t>2</a:t>
            </a:fld>
            <a:endParaRPr lang="da-DK"/>
          </a:p>
        </p:txBody>
      </p:sp>
    </p:spTree>
    <p:extLst>
      <p:ext uri="{BB962C8B-B14F-4D97-AF65-F5344CB8AC3E}">
        <p14:creationId xmlns:p14="http://schemas.microsoft.com/office/powerpoint/2010/main" val="1485401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783074" y="4585842"/>
            <a:ext cx="8874840" cy="3164296"/>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566148" y="8365226"/>
            <a:ext cx="7308692" cy="3772553"/>
          </a:xfrm>
        </p:spPr>
        <p:txBody>
          <a:bodyPr/>
          <a:lstStyle>
            <a:lvl1pPr marL="0" indent="0" algn="ctr">
              <a:buNone/>
              <a:defRPr>
                <a:solidFill>
                  <a:schemeClr val="tx1">
                    <a:tint val="75000"/>
                  </a:schemeClr>
                </a:solidFill>
              </a:defRPr>
            </a:lvl1pPr>
            <a:lvl2pPr marL="720090" indent="0" algn="ctr">
              <a:buNone/>
              <a:defRPr>
                <a:solidFill>
                  <a:schemeClr val="tx1">
                    <a:tint val="75000"/>
                  </a:schemeClr>
                </a:solidFill>
              </a:defRPr>
            </a:lvl2pPr>
            <a:lvl3pPr marL="1440180" indent="0" algn="ctr">
              <a:buNone/>
              <a:defRPr>
                <a:solidFill>
                  <a:schemeClr val="tx1">
                    <a:tint val="75000"/>
                  </a:schemeClr>
                </a:solidFill>
              </a:defRPr>
            </a:lvl3pPr>
            <a:lvl4pPr marL="2160270" indent="0" algn="ctr">
              <a:buNone/>
              <a:defRPr>
                <a:solidFill>
                  <a:schemeClr val="tx1">
                    <a:tint val="75000"/>
                  </a:schemeClr>
                </a:solidFill>
              </a:defRPr>
            </a:lvl4pPr>
            <a:lvl5pPr marL="2880360" indent="0" algn="ctr">
              <a:buNone/>
              <a:defRPr>
                <a:solidFill>
                  <a:schemeClr val="tx1">
                    <a:tint val="75000"/>
                  </a:schemeClr>
                </a:solidFill>
              </a:defRPr>
            </a:lvl5pPr>
            <a:lvl6pPr marL="3600450" indent="0" algn="ctr">
              <a:buNone/>
              <a:defRPr>
                <a:solidFill>
                  <a:schemeClr val="tx1">
                    <a:tint val="75000"/>
                  </a:schemeClr>
                </a:solidFill>
              </a:defRPr>
            </a:lvl6pPr>
            <a:lvl7pPr marL="4320540" indent="0" algn="ctr">
              <a:buNone/>
              <a:defRPr>
                <a:solidFill>
                  <a:schemeClr val="tx1">
                    <a:tint val="75000"/>
                  </a:schemeClr>
                </a:solidFill>
              </a:defRPr>
            </a:lvl7pPr>
            <a:lvl8pPr marL="5040630" indent="0" algn="ctr">
              <a:buNone/>
              <a:defRPr>
                <a:solidFill>
                  <a:schemeClr val="tx1">
                    <a:tint val="75000"/>
                  </a:schemeClr>
                </a:solidFill>
              </a:defRPr>
            </a:lvl8pPr>
            <a:lvl9pPr marL="576072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677287" y="789367"/>
            <a:ext cx="1761917" cy="1679196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391538" y="789367"/>
            <a:ext cx="5111734" cy="1679196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24766" y="9486057"/>
            <a:ext cx="8874840" cy="2931930"/>
          </a:xfrm>
        </p:spPr>
        <p:txBody>
          <a:bodyPr anchor="t"/>
          <a:lstStyle>
            <a:lvl1pPr algn="l">
              <a:defRPr sz="63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824766" y="6256837"/>
            <a:ext cx="8874840" cy="3229222"/>
          </a:xfrm>
        </p:spPr>
        <p:txBody>
          <a:bodyPr anchor="b"/>
          <a:lstStyle>
            <a:lvl1pPr marL="0" indent="0">
              <a:buNone/>
              <a:defRPr sz="3200">
                <a:solidFill>
                  <a:schemeClr val="tx1">
                    <a:tint val="75000"/>
                  </a:schemeClr>
                </a:solidFill>
              </a:defRPr>
            </a:lvl1pPr>
            <a:lvl2pPr marL="720090" indent="0">
              <a:buNone/>
              <a:defRPr sz="2800">
                <a:solidFill>
                  <a:schemeClr val="tx1">
                    <a:tint val="75000"/>
                  </a:schemeClr>
                </a:solidFill>
              </a:defRPr>
            </a:lvl2pPr>
            <a:lvl3pPr marL="1440180" indent="0">
              <a:buNone/>
              <a:defRPr sz="2500">
                <a:solidFill>
                  <a:schemeClr val="tx1">
                    <a:tint val="75000"/>
                  </a:schemeClr>
                </a:solidFill>
              </a:defRPr>
            </a:lvl3pPr>
            <a:lvl4pPr marL="2160270" indent="0">
              <a:buNone/>
              <a:defRPr sz="2300">
                <a:solidFill>
                  <a:schemeClr val="tx1">
                    <a:tint val="75000"/>
                  </a:schemeClr>
                </a:solidFill>
              </a:defRPr>
            </a:lvl4pPr>
            <a:lvl5pPr marL="2880360" indent="0">
              <a:buNone/>
              <a:defRPr sz="2300">
                <a:solidFill>
                  <a:schemeClr val="tx1">
                    <a:tint val="75000"/>
                  </a:schemeClr>
                </a:solidFill>
              </a:defRPr>
            </a:lvl5pPr>
            <a:lvl6pPr marL="3600450" indent="0">
              <a:buNone/>
              <a:defRPr sz="2300">
                <a:solidFill>
                  <a:schemeClr val="tx1">
                    <a:tint val="75000"/>
                  </a:schemeClr>
                </a:solidFill>
              </a:defRPr>
            </a:lvl6pPr>
            <a:lvl7pPr marL="4320540" indent="0">
              <a:buNone/>
              <a:defRPr sz="2300">
                <a:solidFill>
                  <a:schemeClr val="tx1">
                    <a:tint val="75000"/>
                  </a:schemeClr>
                </a:solidFill>
              </a:defRPr>
            </a:lvl7pPr>
            <a:lvl8pPr marL="5040630" indent="0">
              <a:buNone/>
              <a:defRPr sz="2300">
                <a:solidFill>
                  <a:schemeClr val="tx1">
                    <a:tint val="75000"/>
                  </a:schemeClr>
                </a:solidFill>
              </a:defRPr>
            </a:lvl8pPr>
            <a:lvl9pPr marL="5760720" indent="0">
              <a:buNone/>
              <a:defRPr sz="23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391539" y="4592675"/>
            <a:ext cx="3436825" cy="12988654"/>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002380" y="4592675"/>
            <a:ext cx="3436825" cy="12988654"/>
          </a:xfrm>
        </p:spPr>
        <p:txBody>
          <a:bodyPr/>
          <a:lstStyle>
            <a:lvl1pPr>
              <a:defRPr sz="4400"/>
            </a:lvl1pPr>
            <a:lvl2pPr>
              <a:defRPr sz="3800"/>
            </a:lvl2pPr>
            <a:lvl3pPr>
              <a:defRPr sz="3200"/>
            </a:lvl3pPr>
            <a:lvl4pPr>
              <a:defRPr sz="2800"/>
            </a:lvl4pPr>
            <a:lvl5pPr>
              <a:defRPr sz="2800"/>
            </a:lvl5pPr>
            <a:lvl6pPr>
              <a:defRPr sz="2800"/>
            </a:lvl6pPr>
            <a:lvl7pPr>
              <a:defRPr sz="2800"/>
            </a:lvl7pPr>
            <a:lvl8pPr>
              <a:defRPr sz="2800"/>
            </a:lvl8pPr>
            <a:lvl9pPr>
              <a:defRPr sz="2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522050" y="591171"/>
            <a:ext cx="9396889" cy="2460361"/>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522051" y="3304402"/>
            <a:ext cx="4613249" cy="1377117"/>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da-DK" smtClean="0"/>
              <a:t>Klik for at redigere typografi i masteren</a:t>
            </a:r>
          </a:p>
        </p:txBody>
      </p:sp>
      <p:sp>
        <p:nvSpPr>
          <p:cNvPr id="4" name="Pladsholder til indhold 3"/>
          <p:cNvSpPr>
            <a:spLocks noGrp="1"/>
          </p:cNvSpPr>
          <p:nvPr>
            <p:ph sz="half" idx="2"/>
          </p:nvPr>
        </p:nvSpPr>
        <p:spPr>
          <a:xfrm>
            <a:off x="522051" y="4681519"/>
            <a:ext cx="4613249" cy="8505331"/>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5303879" y="3304402"/>
            <a:ext cx="4615061" cy="1377117"/>
          </a:xfrm>
        </p:spPr>
        <p:txBody>
          <a:bodyPr anchor="b"/>
          <a:lstStyle>
            <a:lvl1pPr marL="0" indent="0">
              <a:buNone/>
              <a:defRPr sz="3800" b="1"/>
            </a:lvl1pPr>
            <a:lvl2pPr marL="720090" indent="0">
              <a:buNone/>
              <a:defRPr sz="3200" b="1"/>
            </a:lvl2pPr>
            <a:lvl3pPr marL="1440180" indent="0">
              <a:buNone/>
              <a:defRPr sz="2800" b="1"/>
            </a:lvl3pPr>
            <a:lvl4pPr marL="2160270" indent="0">
              <a:buNone/>
              <a:defRPr sz="2500" b="1"/>
            </a:lvl4pPr>
            <a:lvl5pPr marL="2880360" indent="0">
              <a:buNone/>
              <a:defRPr sz="2500" b="1"/>
            </a:lvl5pPr>
            <a:lvl6pPr marL="3600450" indent="0">
              <a:buNone/>
              <a:defRPr sz="2500" b="1"/>
            </a:lvl6pPr>
            <a:lvl7pPr marL="4320540" indent="0">
              <a:buNone/>
              <a:defRPr sz="2500" b="1"/>
            </a:lvl7pPr>
            <a:lvl8pPr marL="5040630" indent="0">
              <a:buNone/>
              <a:defRPr sz="2500" b="1"/>
            </a:lvl8pPr>
            <a:lvl9pPr marL="5760720" indent="0">
              <a:buNone/>
              <a:defRPr sz="2500" b="1"/>
            </a:lvl9pPr>
          </a:lstStyle>
          <a:p>
            <a:pPr lvl="0"/>
            <a:r>
              <a:rPr lang="da-DK" smtClean="0"/>
              <a:t>Klik for at redigere typografi i masteren</a:t>
            </a:r>
          </a:p>
        </p:txBody>
      </p:sp>
      <p:sp>
        <p:nvSpPr>
          <p:cNvPr id="6" name="Pladsholder til indhold 5"/>
          <p:cNvSpPr>
            <a:spLocks noGrp="1"/>
          </p:cNvSpPr>
          <p:nvPr>
            <p:ph sz="quarter" idx="4"/>
          </p:nvPr>
        </p:nvSpPr>
        <p:spPr>
          <a:xfrm>
            <a:off x="5303879" y="4681519"/>
            <a:ext cx="4615061" cy="8505331"/>
          </a:xfrm>
        </p:spPr>
        <p:txBody>
          <a:bodyPr/>
          <a:lstStyle>
            <a:lvl1pPr>
              <a:defRPr sz="3800"/>
            </a:lvl1pPr>
            <a:lvl2pPr>
              <a:defRPr sz="3200"/>
            </a:lvl2pPr>
            <a:lvl3pPr>
              <a:defRPr sz="2800"/>
            </a:lvl3pPr>
            <a:lvl4pPr>
              <a:defRPr sz="2500"/>
            </a:lvl4pPr>
            <a:lvl5pPr>
              <a:defRPr sz="2500"/>
            </a:lvl5pPr>
            <a:lvl6pPr>
              <a:defRPr sz="2500"/>
            </a:lvl6pPr>
            <a:lvl7pPr>
              <a:defRPr sz="2500"/>
            </a:lvl7pPr>
            <a:lvl8pPr>
              <a:defRPr sz="2500"/>
            </a:lvl8pPr>
            <a:lvl9pPr>
              <a:defRPr sz="25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522051" y="587753"/>
            <a:ext cx="3435013" cy="2501367"/>
          </a:xfrm>
        </p:spPr>
        <p:txBody>
          <a:bodyPr anchor="b"/>
          <a:lstStyle>
            <a:lvl1pPr algn="l">
              <a:defRPr sz="3200" b="1"/>
            </a:lvl1pPr>
          </a:lstStyle>
          <a:p>
            <a:r>
              <a:rPr lang="da-DK" smtClean="0"/>
              <a:t>Klik for at redigere titeltypografi i masteren</a:t>
            </a:r>
            <a:endParaRPr lang="da-DK"/>
          </a:p>
        </p:txBody>
      </p:sp>
      <p:sp>
        <p:nvSpPr>
          <p:cNvPr id="3" name="Pladsholder til indhold 2"/>
          <p:cNvSpPr>
            <a:spLocks noGrp="1"/>
          </p:cNvSpPr>
          <p:nvPr>
            <p:ph idx="1"/>
          </p:nvPr>
        </p:nvSpPr>
        <p:spPr>
          <a:xfrm>
            <a:off x="4082137" y="587755"/>
            <a:ext cx="5836803" cy="12599097"/>
          </a:xfrm>
        </p:spPr>
        <p:txBody>
          <a:bodyPr/>
          <a:lstStyle>
            <a:lvl1pPr>
              <a:defRPr sz="5100"/>
            </a:lvl1pPr>
            <a:lvl2pPr>
              <a:defRPr sz="4400"/>
            </a:lvl2pPr>
            <a:lvl3pPr>
              <a:defRPr sz="3800"/>
            </a:lvl3pPr>
            <a:lvl4pPr>
              <a:defRPr sz="3200"/>
            </a:lvl4pPr>
            <a:lvl5pPr>
              <a:defRPr sz="3200"/>
            </a:lvl5pPr>
            <a:lvl6pPr>
              <a:defRPr sz="3200"/>
            </a:lvl6pPr>
            <a:lvl7pPr>
              <a:defRPr sz="3200"/>
            </a:lvl7pPr>
            <a:lvl8pPr>
              <a:defRPr sz="3200"/>
            </a:lvl8pPr>
            <a:lvl9pPr>
              <a:defRPr sz="32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522051" y="3089122"/>
            <a:ext cx="3435013" cy="10097731"/>
          </a:xfrm>
        </p:spPr>
        <p:txBody>
          <a:bodyPr/>
          <a:lstStyle>
            <a:lvl1pPr marL="0" indent="0">
              <a:buNone/>
              <a:defRPr sz="2300"/>
            </a:lvl1pPr>
            <a:lvl2pPr marL="720090" indent="0">
              <a:buNone/>
              <a:defRPr sz="1900"/>
            </a:lvl2pPr>
            <a:lvl3pPr marL="1440180" indent="0">
              <a:buNone/>
              <a:defRPr sz="1600"/>
            </a:lvl3pPr>
            <a:lvl4pPr marL="2160270" indent="0">
              <a:buNone/>
              <a:defRPr sz="1500"/>
            </a:lvl4pPr>
            <a:lvl5pPr marL="2880360" indent="0">
              <a:buNone/>
              <a:defRPr sz="1500"/>
            </a:lvl5pPr>
            <a:lvl6pPr marL="3600450" indent="0">
              <a:buNone/>
              <a:defRPr sz="1500"/>
            </a:lvl6pPr>
            <a:lvl7pPr marL="4320540" indent="0">
              <a:buNone/>
              <a:defRPr sz="1500"/>
            </a:lvl7pPr>
            <a:lvl8pPr marL="5040630" indent="0">
              <a:buNone/>
              <a:defRPr sz="1500"/>
            </a:lvl8pPr>
            <a:lvl9pPr marL="5760720" indent="0">
              <a:buNone/>
              <a:defRPr sz="15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2046506" y="10333516"/>
            <a:ext cx="6264593" cy="1219930"/>
          </a:xfrm>
        </p:spPr>
        <p:txBody>
          <a:bodyPr anchor="b"/>
          <a:lstStyle>
            <a:lvl1pPr algn="l">
              <a:defRPr sz="32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2046506" y="1319026"/>
            <a:ext cx="6264593" cy="8857298"/>
          </a:xfrm>
        </p:spPr>
        <p:txBody>
          <a:bodyPr/>
          <a:lstStyle>
            <a:lvl1pPr marL="0" indent="0">
              <a:buNone/>
              <a:defRPr sz="5100"/>
            </a:lvl1pPr>
            <a:lvl2pPr marL="720090" indent="0">
              <a:buNone/>
              <a:defRPr sz="4400"/>
            </a:lvl2pPr>
            <a:lvl3pPr marL="1440180" indent="0">
              <a:buNone/>
              <a:defRPr sz="3800"/>
            </a:lvl3pPr>
            <a:lvl4pPr marL="2160270" indent="0">
              <a:buNone/>
              <a:defRPr sz="3200"/>
            </a:lvl4pPr>
            <a:lvl5pPr marL="2880360" indent="0">
              <a:buNone/>
              <a:defRPr sz="3200"/>
            </a:lvl5pPr>
            <a:lvl6pPr marL="3600450" indent="0">
              <a:buNone/>
              <a:defRPr sz="3200"/>
            </a:lvl6pPr>
            <a:lvl7pPr marL="4320540" indent="0">
              <a:buNone/>
              <a:defRPr sz="3200"/>
            </a:lvl7pPr>
            <a:lvl8pPr marL="5040630" indent="0">
              <a:buNone/>
              <a:defRPr sz="3200"/>
            </a:lvl8pPr>
            <a:lvl9pPr marL="5760720" indent="0">
              <a:buNone/>
              <a:defRPr sz="3200"/>
            </a:lvl9pPr>
          </a:lstStyle>
          <a:p>
            <a:endParaRPr lang="da-DK"/>
          </a:p>
        </p:txBody>
      </p:sp>
      <p:sp>
        <p:nvSpPr>
          <p:cNvPr id="4" name="Pladsholder til tekst 3"/>
          <p:cNvSpPr>
            <a:spLocks noGrp="1"/>
          </p:cNvSpPr>
          <p:nvPr>
            <p:ph type="body" sz="half" idx="2"/>
          </p:nvPr>
        </p:nvSpPr>
        <p:spPr>
          <a:xfrm>
            <a:off x="2046506" y="11553446"/>
            <a:ext cx="6264593" cy="1732503"/>
          </a:xfrm>
        </p:spPr>
        <p:txBody>
          <a:bodyPr/>
          <a:lstStyle>
            <a:lvl1pPr marL="0" indent="0">
              <a:buNone/>
              <a:defRPr sz="2300"/>
            </a:lvl1pPr>
            <a:lvl2pPr marL="720090" indent="0">
              <a:buNone/>
              <a:defRPr sz="1900"/>
            </a:lvl2pPr>
            <a:lvl3pPr marL="1440180" indent="0">
              <a:buNone/>
              <a:defRPr sz="1600"/>
            </a:lvl3pPr>
            <a:lvl4pPr marL="2160270" indent="0">
              <a:buNone/>
              <a:defRPr sz="1500"/>
            </a:lvl4pPr>
            <a:lvl5pPr marL="2880360" indent="0">
              <a:buNone/>
              <a:defRPr sz="1500"/>
            </a:lvl5pPr>
            <a:lvl6pPr marL="3600450" indent="0">
              <a:buNone/>
              <a:defRPr sz="1500"/>
            </a:lvl6pPr>
            <a:lvl7pPr marL="4320540" indent="0">
              <a:buNone/>
              <a:defRPr sz="1500"/>
            </a:lvl7pPr>
            <a:lvl8pPr marL="5040630" indent="0">
              <a:buNone/>
              <a:defRPr sz="1500"/>
            </a:lvl8pPr>
            <a:lvl9pPr marL="5760720" indent="0">
              <a:buNone/>
              <a:defRPr sz="15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14E0AE27-3B61-443C-90A0-706AE2E28E04}" type="datetimeFigureOut">
              <a:rPr lang="da-DK" smtClean="0"/>
              <a:pPr/>
              <a:t>28-11-2017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0121EF1D-C49B-421E-A152-FEFA2D6FE7F2}" type="slidenum">
              <a:rPr lang="da-DK" smtClean="0"/>
              <a:pPr/>
              <a:t>‹#›</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22050" y="591171"/>
            <a:ext cx="9396889" cy="2460361"/>
          </a:xfrm>
          <a:prstGeom prst="rect">
            <a:avLst/>
          </a:prstGeom>
        </p:spPr>
        <p:txBody>
          <a:bodyPr vert="horz" lIns="144018" tIns="72009" rIns="144018" bIns="72009"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522050" y="3444507"/>
            <a:ext cx="9396889" cy="9742345"/>
          </a:xfrm>
          <a:prstGeom prst="rect">
            <a:avLst/>
          </a:prstGeom>
        </p:spPr>
        <p:txBody>
          <a:bodyPr vert="horz" lIns="144018" tIns="72009" rIns="144018" bIns="72009"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522049" y="13682340"/>
            <a:ext cx="2436231" cy="785948"/>
          </a:xfrm>
          <a:prstGeom prst="rect">
            <a:avLst/>
          </a:prstGeom>
        </p:spPr>
        <p:txBody>
          <a:bodyPr vert="horz" lIns="144018" tIns="72009" rIns="144018" bIns="72009" rtlCol="0" anchor="ctr"/>
          <a:lstStyle>
            <a:lvl1pPr algn="l">
              <a:defRPr sz="1900">
                <a:solidFill>
                  <a:schemeClr val="tx1">
                    <a:tint val="75000"/>
                  </a:schemeClr>
                </a:solidFill>
              </a:defRPr>
            </a:lvl1pPr>
          </a:lstStyle>
          <a:p>
            <a:fld id="{14E0AE27-3B61-443C-90A0-706AE2E28E04}" type="datetimeFigureOut">
              <a:rPr lang="da-DK" smtClean="0"/>
              <a:pPr/>
              <a:t>28-11-2017</a:t>
            </a:fld>
            <a:endParaRPr lang="da-DK"/>
          </a:p>
        </p:txBody>
      </p:sp>
      <p:sp>
        <p:nvSpPr>
          <p:cNvPr id="5" name="Pladsholder til sidefod 4"/>
          <p:cNvSpPr>
            <a:spLocks noGrp="1"/>
          </p:cNvSpPr>
          <p:nvPr>
            <p:ph type="ftr" sz="quarter" idx="3"/>
          </p:nvPr>
        </p:nvSpPr>
        <p:spPr>
          <a:xfrm>
            <a:off x="3567338" y="13682340"/>
            <a:ext cx="3306313" cy="785948"/>
          </a:xfrm>
          <a:prstGeom prst="rect">
            <a:avLst/>
          </a:prstGeom>
        </p:spPr>
        <p:txBody>
          <a:bodyPr vert="horz" lIns="144018" tIns="72009" rIns="144018" bIns="72009" rtlCol="0" anchor="ctr"/>
          <a:lstStyle>
            <a:lvl1pPr algn="ctr">
              <a:defRPr sz="19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7482708" y="13682340"/>
            <a:ext cx="2436231" cy="785948"/>
          </a:xfrm>
          <a:prstGeom prst="rect">
            <a:avLst/>
          </a:prstGeom>
        </p:spPr>
        <p:txBody>
          <a:bodyPr vert="horz" lIns="144018" tIns="72009" rIns="144018" bIns="72009" rtlCol="0" anchor="ctr"/>
          <a:lstStyle>
            <a:lvl1pPr algn="r">
              <a:defRPr sz="1900">
                <a:solidFill>
                  <a:schemeClr val="tx1">
                    <a:tint val="75000"/>
                  </a:schemeClr>
                </a:solidFill>
              </a:defRPr>
            </a:lvl1pPr>
          </a:lstStyle>
          <a:p>
            <a:fld id="{0121EF1D-C49B-421E-A152-FEFA2D6FE7F2}" type="slidenum">
              <a:rPr lang="da-DK" smtClean="0"/>
              <a:pPr/>
              <a:t>‹#›</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40180" rtl="0" eaLnBrk="1" latinLnBrk="0" hangingPunct="1">
        <a:spcBef>
          <a:spcPct val="0"/>
        </a:spcBef>
        <a:buNone/>
        <a:defRPr sz="7000" kern="1200">
          <a:solidFill>
            <a:schemeClr val="tx1"/>
          </a:solidFill>
          <a:latin typeface="+mj-lt"/>
          <a:ea typeface="+mj-ea"/>
          <a:cs typeface="+mj-cs"/>
        </a:defRPr>
      </a:lvl1pPr>
    </p:titleStyle>
    <p:bodyStyle>
      <a:lvl1pPr marL="540068" indent="-540068" algn="l" defTabSz="1440180" rtl="0" eaLnBrk="1" latinLnBrk="0" hangingPunct="1">
        <a:spcBef>
          <a:spcPct val="20000"/>
        </a:spcBef>
        <a:buFont typeface="Arial" pitchFamily="34" charset="0"/>
        <a:buChar char="•"/>
        <a:defRPr sz="5100" kern="1200">
          <a:solidFill>
            <a:schemeClr val="tx1"/>
          </a:solidFill>
          <a:latin typeface="+mn-lt"/>
          <a:ea typeface="+mn-ea"/>
          <a:cs typeface="+mn-cs"/>
        </a:defRPr>
      </a:lvl1pPr>
      <a:lvl2pPr marL="1170146" indent="-450056" algn="l" defTabSz="1440180"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00225" indent="-360045" algn="l" defTabSz="1440180"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2031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4pPr>
      <a:lvl5pPr marL="324040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5pPr>
      <a:lvl6pPr marL="396049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6pPr>
      <a:lvl7pPr marL="468058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7pPr>
      <a:lvl8pPr marL="540067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8pPr>
      <a:lvl9pPr marL="6120765" indent="-360045" algn="l" defTabSz="1440180" rtl="0" eaLnBrk="1" latinLnBrk="0" hangingPunct="1">
        <a:spcBef>
          <a:spcPct val="20000"/>
        </a:spcBef>
        <a:buFont typeface="Arial" pitchFamily="34" charset="0"/>
        <a:buChar char="•"/>
        <a:defRPr sz="3200" kern="1200">
          <a:solidFill>
            <a:schemeClr val="tx1"/>
          </a:solidFill>
          <a:latin typeface="+mn-lt"/>
          <a:ea typeface="+mn-ea"/>
          <a:cs typeface="+mn-cs"/>
        </a:defRPr>
      </a:lvl9pPr>
    </p:bodyStyle>
    <p:otherStyle>
      <a:defPPr>
        <a:defRPr lang="da-DK"/>
      </a:defPPr>
      <a:lvl1pPr marL="0" algn="l" defTabSz="1440180" rtl="0" eaLnBrk="1" latinLnBrk="0" hangingPunct="1">
        <a:defRPr sz="2800" kern="1200">
          <a:solidFill>
            <a:schemeClr val="tx1"/>
          </a:solidFill>
          <a:latin typeface="+mn-lt"/>
          <a:ea typeface="+mn-ea"/>
          <a:cs typeface="+mn-cs"/>
        </a:defRPr>
      </a:lvl1pPr>
      <a:lvl2pPr marL="720090" algn="l" defTabSz="1440180" rtl="0" eaLnBrk="1" latinLnBrk="0" hangingPunct="1">
        <a:defRPr sz="2800" kern="1200">
          <a:solidFill>
            <a:schemeClr val="tx1"/>
          </a:solidFill>
          <a:latin typeface="+mn-lt"/>
          <a:ea typeface="+mn-ea"/>
          <a:cs typeface="+mn-cs"/>
        </a:defRPr>
      </a:lvl2pPr>
      <a:lvl3pPr marL="1440180" algn="l" defTabSz="1440180" rtl="0" eaLnBrk="1" latinLnBrk="0" hangingPunct="1">
        <a:defRPr sz="2800" kern="1200">
          <a:solidFill>
            <a:schemeClr val="tx1"/>
          </a:solidFill>
          <a:latin typeface="+mn-lt"/>
          <a:ea typeface="+mn-ea"/>
          <a:cs typeface="+mn-cs"/>
        </a:defRPr>
      </a:lvl3pPr>
      <a:lvl4pPr marL="2160270" algn="l" defTabSz="1440180" rtl="0" eaLnBrk="1" latinLnBrk="0" hangingPunct="1">
        <a:defRPr sz="2800" kern="1200">
          <a:solidFill>
            <a:schemeClr val="tx1"/>
          </a:solidFill>
          <a:latin typeface="+mn-lt"/>
          <a:ea typeface="+mn-ea"/>
          <a:cs typeface="+mn-cs"/>
        </a:defRPr>
      </a:lvl4pPr>
      <a:lvl5pPr marL="2880360" algn="l" defTabSz="1440180" rtl="0" eaLnBrk="1" latinLnBrk="0" hangingPunct="1">
        <a:defRPr sz="2800" kern="1200">
          <a:solidFill>
            <a:schemeClr val="tx1"/>
          </a:solidFill>
          <a:latin typeface="+mn-lt"/>
          <a:ea typeface="+mn-ea"/>
          <a:cs typeface="+mn-cs"/>
        </a:defRPr>
      </a:lvl5pPr>
      <a:lvl6pPr marL="3600450" algn="l" defTabSz="1440180" rtl="0" eaLnBrk="1" latinLnBrk="0" hangingPunct="1">
        <a:defRPr sz="2800" kern="1200">
          <a:solidFill>
            <a:schemeClr val="tx1"/>
          </a:solidFill>
          <a:latin typeface="+mn-lt"/>
          <a:ea typeface="+mn-ea"/>
          <a:cs typeface="+mn-cs"/>
        </a:defRPr>
      </a:lvl6pPr>
      <a:lvl7pPr marL="4320540" algn="l" defTabSz="1440180" rtl="0" eaLnBrk="1" latinLnBrk="0" hangingPunct="1">
        <a:defRPr sz="2800" kern="1200">
          <a:solidFill>
            <a:schemeClr val="tx1"/>
          </a:solidFill>
          <a:latin typeface="+mn-lt"/>
          <a:ea typeface="+mn-ea"/>
          <a:cs typeface="+mn-cs"/>
        </a:defRPr>
      </a:lvl7pPr>
      <a:lvl8pPr marL="5040630" algn="l" defTabSz="1440180" rtl="0" eaLnBrk="1" latinLnBrk="0" hangingPunct="1">
        <a:defRPr sz="2800" kern="1200">
          <a:solidFill>
            <a:schemeClr val="tx1"/>
          </a:solidFill>
          <a:latin typeface="+mn-lt"/>
          <a:ea typeface="+mn-ea"/>
          <a:cs typeface="+mn-cs"/>
        </a:defRPr>
      </a:lvl8pPr>
      <a:lvl9pPr marL="5760720" algn="l" defTabSz="144018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0" y="1142310"/>
            <a:ext cx="10440988" cy="13619853"/>
          </a:xfrm>
          <a:prstGeom prst="rect">
            <a:avLst/>
          </a:prstGeom>
          <a:gradFill>
            <a:gsLst>
              <a:gs pos="0">
                <a:schemeClr val="bg1">
                  <a:lumMod val="95000"/>
                </a:scheme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78" name="Rectangle 77"/>
          <p:cNvSpPr/>
          <p:nvPr/>
        </p:nvSpPr>
        <p:spPr>
          <a:xfrm>
            <a:off x="414325" y="8259782"/>
            <a:ext cx="9612338" cy="184527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19" name="Afrundet rektangel 18"/>
          <p:cNvSpPr/>
          <p:nvPr/>
        </p:nvSpPr>
        <p:spPr>
          <a:xfrm>
            <a:off x="3184530" y="4819916"/>
            <a:ext cx="3837010" cy="747324"/>
          </a:xfrm>
          <a:prstGeom prst="roundRect">
            <a:avLst>
              <a:gd name="adj" fmla="val 384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18" name="Afrundet rektangel 17"/>
          <p:cNvSpPr/>
          <p:nvPr/>
        </p:nvSpPr>
        <p:spPr>
          <a:xfrm>
            <a:off x="1325840" y="3906520"/>
            <a:ext cx="4677717" cy="747324"/>
          </a:xfrm>
          <a:prstGeom prst="roundRect">
            <a:avLst>
              <a:gd name="adj" fmla="val 384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75" name="Afrundet rektangulær billedforklaring 6"/>
          <p:cNvSpPr/>
          <p:nvPr/>
        </p:nvSpPr>
        <p:spPr>
          <a:xfrm>
            <a:off x="443808" y="3906520"/>
            <a:ext cx="2427496" cy="1660720"/>
          </a:xfrm>
          <a:prstGeom prst="wedgeRoundRectCallout">
            <a:avLst>
              <a:gd name="adj1" fmla="val 68074"/>
              <a:gd name="adj2" fmla="val -31539"/>
              <a:gd name="adj3" fmla="val 16667"/>
            </a:avLst>
          </a:prstGeom>
          <a:solidFill>
            <a:srgbClr val="8C9D24"/>
          </a:solidFill>
          <a:ln>
            <a:solidFill>
              <a:schemeClr val="bg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76" name="Afrundet rektangulær billedforklaring 7"/>
          <p:cNvSpPr/>
          <p:nvPr/>
        </p:nvSpPr>
        <p:spPr>
          <a:xfrm flipH="1">
            <a:off x="6395089" y="3906520"/>
            <a:ext cx="3602091" cy="1660720"/>
          </a:xfrm>
          <a:prstGeom prst="wedgeRoundRectCallout">
            <a:avLst>
              <a:gd name="adj1" fmla="val 61996"/>
              <a:gd name="adj2" fmla="val 29094"/>
              <a:gd name="adj3" fmla="val 16667"/>
            </a:avLst>
          </a:prstGeom>
          <a:solidFill>
            <a:srgbClr val="8C9D24"/>
          </a:solidFill>
          <a:ln>
            <a:solidFill>
              <a:schemeClr val="bg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52" name="Rectangle 51"/>
          <p:cNvSpPr/>
          <p:nvPr/>
        </p:nvSpPr>
        <p:spPr>
          <a:xfrm>
            <a:off x="0" y="0"/>
            <a:ext cx="10440988" cy="1230180"/>
          </a:xfrm>
          <a:prstGeom prst="rect">
            <a:avLst/>
          </a:prstGeom>
          <a:solidFill>
            <a:srgbClr val="8C9D24"/>
          </a:solidFill>
          <a:ln w="22225">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53" name="Rectangle 52"/>
          <p:cNvSpPr/>
          <p:nvPr/>
        </p:nvSpPr>
        <p:spPr>
          <a:xfrm>
            <a:off x="0" y="0"/>
            <a:ext cx="10440988" cy="615090"/>
          </a:xfrm>
          <a:prstGeom prst="rect">
            <a:avLst/>
          </a:prstGeom>
          <a:solidFill>
            <a:schemeClr val="bg1">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4" name="Tekstboks 3"/>
          <p:cNvSpPr txBox="1"/>
          <p:nvPr/>
        </p:nvSpPr>
        <p:spPr>
          <a:xfrm>
            <a:off x="443808" y="340033"/>
            <a:ext cx="9475065" cy="550115"/>
          </a:xfrm>
          <a:prstGeom prst="rect">
            <a:avLst/>
          </a:prstGeom>
          <a:noFill/>
        </p:spPr>
        <p:txBody>
          <a:bodyPr wrap="square" lIns="102870" tIns="51435" rIns="102870" bIns="51435" rtlCol="0">
            <a:spAutoFit/>
          </a:bodyPr>
          <a:lstStyle/>
          <a:p>
            <a:r>
              <a:rPr lang="da-DK" dirty="0" smtClean="0">
                <a:solidFill>
                  <a:schemeClr val="bg1"/>
                </a:solidFill>
                <a:latin typeface="Arial Rounded MT Bold" pitchFamily="34" charset="0"/>
              </a:rPr>
              <a:t>Mark fra Middelfart</a:t>
            </a:r>
          </a:p>
        </p:txBody>
      </p:sp>
      <p:sp>
        <p:nvSpPr>
          <p:cNvPr id="9" name="Rektangel 8"/>
          <p:cNvSpPr/>
          <p:nvPr/>
        </p:nvSpPr>
        <p:spPr>
          <a:xfrm>
            <a:off x="3576062" y="4085315"/>
            <a:ext cx="1922193" cy="319318"/>
          </a:xfrm>
          <a:prstGeom prst="rect">
            <a:avLst/>
          </a:prstGeom>
        </p:spPr>
        <p:txBody>
          <a:bodyPr wrap="none" lIns="102870" tIns="51435" rIns="102870" bIns="51435">
            <a:spAutoFit/>
          </a:bodyPr>
          <a:lstStyle/>
          <a:p>
            <a:r>
              <a:rPr lang="da-DK" sz="1400" dirty="0" smtClean="0">
                <a:solidFill>
                  <a:schemeClr val="bg1"/>
                </a:solidFill>
                <a:latin typeface="Arial Rounded MT Bold" pitchFamily="34" charset="0"/>
                <a:cs typeface="Aharoni" pitchFamily="2" charset="-79"/>
              </a:rPr>
              <a:t>Hvor er du om 5 år?</a:t>
            </a:r>
            <a:endParaRPr lang="da-DK" sz="1400" dirty="0">
              <a:solidFill>
                <a:schemeClr val="bg1"/>
              </a:solidFill>
              <a:latin typeface="Arial Rounded MT Bold" pitchFamily="34" charset="0"/>
              <a:cs typeface="Aharoni" pitchFamily="2" charset="-79"/>
            </a:endParaRPr>
          </a:p>
        </p:txBody>
      </p:sp>
      <p:sp>
        <p:nvSpPr>
          <p:cNvPr id="10" name="Rektangel 9"/>
          <p:cNvSpPr/>
          <p:nvPr/>
        </p:nvSpPr>
        <p:spPr>
          <a:xfrm>
            <a:off x="3419449" y="4924005"/>
            <a:ext cx="5220494" cy="534762"/>
          </a:xfrm>
          <a:prstGeom prst="rect">
            <a:avLst/>
          </a:prstGeom>
        </p:spPr>
        <p:txBody>
          <a:bodyPr lIns="102870" tIns="51435" rIns="102870" bIns="51435">
            <a:spAutoFit/>
          </a:bodyPr>
          <a:lstStyle/>
          <a:p>
            <a:r>
              <a:rPr lang="da-DK" sz="1400" dirty="0" smtClean="0">
                <a:solidFill>
                  <a:schemeClr val="bg1"/>
                </a:solidFill>
                <a:latin typeface="Arial Rounded MT Bold" pitchFamily="34" charset="0"/>
                <a:cs typeface="Aharoni" pitchFamily="2" charset="-79"/>
              </a:rPr>
              <a:t>Hvordan fik du dit sidste job?</a:t>
            </a:r>
          </a:p>
          <a:p>
            <a:r>
              <a:rPr lang="da-DK" sz="1400" dirty="0" smtClean="0">
                <a:solidFill>
                  <a:schemeClr val="bg1"/>
                </a:solidFill>
                <a:latin typeface="Arial Rounded MT Bold" pitchFamily="34" charset="0"/>
                <a:cs typeface="Aharoni" pitchFamily="2" charset="-79"/>
              </a:rPr>
              <a:t>Og hvad søger du nu?</a:t>
            </a:r>
            <a:endParaRPr lang="da-DK" sz="1400" dirty="0">
              <a:solidFill>
                <a:schemeClr val="bg1"/>
              </a:solidFill>
              <a:latin typeface="Arial Rounded MT Bold" pitchFamily="34" charset="0"/>
              <a:cs typeface="Aharoni" pitchFamily="2" charset="-79"/>
            </a:endParaRPr>
          </a:p>
        </p:txBody>
      </p:sp>
      <p:sp>
        <p:nvSpPr>
          <p:cNvPr id="11" name="Afrundet rektangel 10"/>
          <p:cNvSpPr/>
          <p:nvPr/>
        </p:nvSpPr>
        <p:spPr>
          <a:xfrm>
            <a:off x="467966" y="5915437"/>
            <a:ext cx="3374944" cy="1992864"/>
          </a:xfrm>
          <a:prstGeom prst="roundRect">
            <a:avLst>
              <a:gd name="adj" fmla="val 3840"/>
            </a:avLst>
          </a:prstGeom>
          <a:solidFill>
            <a:srgbClr val="8C9D24"/>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dirty="0"/>
          </a:p>
        </p:txBody>
      </p:sp>
      <p:sp>
        <p:nvSpPr>
          <p:cNvPr id="12" name="Afrundet rektangel 11"/>
          <p:cNvSpPr/>
          <p:nvPr/>
        </p:nvSpPr>
        <p:spPr>
          <a:xfrm>
            <a:off x="7395946" y="5915437"/>
            <a:ext cx="2530587" cy="1992864"/>
          </a:xfrm>
          <a:prstGeom prst="roundRect">
            <a:avLst>
              <a:gd name="adj" fmla="val 3840"/>
            </a:avLst>
          </a:prstGeom>
          <a:solidFill>
            <a:srgbClr val="8C9D24"/>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dirty="0"/>
          </a:p>
        </p:txBody>
      </p:sp>
      <p:sp>
        <p:nvSpPr>
          <p:cNvPr id="14" name="Afrundet rektangel 13"/>
          <p:cNvSpPr/>
          <p:nvPr/>
        </p:nvSpPr>
        <p:spPr>
          <a:xfrm>
            <a:off x="4072784" y="5915437"/>
            <a:ext cx="3188092" cy="1992864"/>
          </a:xfrm>
          <a:prstGeom prst="roundRect">
            <a:avLst>
              <a:gd name="adj" fmla="val 3840"/>
            </a:avLst>
          </a:prstGeom>
          <a:solidFill>
            <a:srgbClr val="8C9D24"/>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dirty="0"/>
          </a:p>
        </p:txBody>
      </p:sp>
      <p:sp>
        <p:nvSpPr>
          <p:cNvPr id="20" name="Tekstboks 19"/>
          <p:cNvSpPr txBox="1"/>
          <p:nvPr/>
        </p:nvSpPr>
        <p:spPr>
          <a:xfrm>
            <a:off x="289783" y="1548433"/>
            <a:ext cx="3763120" cy="1765868"/>
          </a:xfrm>
          <a:prstGeom prst="rect">
            <a:avLst/>
          </a:prstGeom>
          <a:noFill/>
        </p:spPr>
        <p:txBody>
          <a:bodyPr wrap="square" lIns="102870" tIns="51435" rIns="102870" bIns="51435" rtlCol="0">
            <a:spAutoFit/>
          </a:bodyPr>
          <a:lstStyle/>
          <a:p>
            <a:r>
              <a:rPr lang="da-DK" sz="1800" b="1" dirty="0" smtClean="0">
                <a:latin typeface="+mj-lt"/>
              </a:rPr>
              <a:t>Gruppe</a:t>
            </a:r>
            <a:r>
              <a:rPr lang="da-DK" sz="1800" dirty="0" smtClean="0">
                <a:latin typeface="+mj-lt"/>
              </a:rPr>
              <a:t>: Aktivitetsparat</a:t>
            </a:r>
          </a:p>
          <a:p>
            <a:r>
              <a:rPr lang="da-DK" sz="1800" b="1" dirty="0" smtClean="0">
                <a:latin typeface="+mj-lt"/>
              </a:rPr>
              <a:t>Uddannelse</a:t>
            </a:r>
            <a:r>
              <a:rPr lang="da-DK" sz="1800" dirty="0" smtClean="0">
                <a:latin typeface="+mj-lt"/>
              </a:rPr>
              <a:t>: Ufaglært</a:t>
            </a:r>
          </a:p>
          <a:p>
            <a:r>
              <a:rPr lang="da-DK" sz="1800" b="1" dirty="0" smtClean="0">
                <a:latin typeface="+mj-lt"/>
              </a:rPr>
              <a:t>IT-niveau</a:t>
            </a:r>
            <a:r>
              <a:rPr lang="da-DK" sz="1800" dirty="0" smtClean="0">
                <a:latin typeface="+mj-lt"/>
              </a:rPr>
              <a:t>: God til IT, bruger mest mobiltelefon. Har en god computer, som han bruger til spil</a:t>
            </a:r>
          </a:p>
          <a:p>
            <a:r>
              <a:rPr lang="da-DK" sz="1800" b="1" dirty="0" smtClean="0">
                <a:latin typeface="+mj-lt"/>
              </a:rPr>
              <a:t>IT-udstyr</a:t>
            </a:r>
            <a:r>
              <a:rPr lang="da-DK" sz="1800" dirty="0" smtClean="0">
                <a:latin typeface="+mj-lt"/>
              </a:rPr>
              <a:t>: PC af ældre dato + iPhone 5</a:t>
            </a:r>
            <a:endParaRPr lang="da-DK" sz="1800" dirty="0">
              <a:latin typeface="+mj-lt"/>
            </a:endParaRPr>
          </a:p>
        </p:txBody>
      </p:sp>
      <p:sp>
        <p:nvSpPr>
          <p:cNvPr id="21" name="Tekstboks 20"/>
          <p:cNvSpPr txBox="1"/>
          <p:nvPr/>
        </p:nvSpPr>
        <p:spPr>
          <a:xfrm>
            <a:off x="6396244" y="1908473"/>
            <a:ext cx="1801045" cy="350096"/>
          </a:xfrm>
          <a:prstGeom prst="rect">
            <a:avLst/>
          </a:prstGeom>
          <a:noFill/>
        </p:spPr>
        <p:txBody>
          <a:bodyPr wrap="square" lIns="102870" tIns="51435" rIns="102870" bIns="51435" rtlCol="0">
            <a:spAutoFit/>
          </a:bodyPr>
          <a:lstStyle/>
          <a:p>
            <a:r>
              <a:rPr lang="da-DK" sz="1600" b="1" dirty="0" smtClean="0">
                <a:solidFill>
                  <a:srgbClr val="A0B329"/>
                </a:solidFill>
                <a:latin typeface="+mj-lt"/>
              </a:rPr>
              <a:t>32 år</a:t>
            </a:r>
            <a:endParaRPr lang="da-DK" sz="1600" b="1" dirty="0">
              <a:solidFill>
                <a:srgbClr val="A0B329"/>
              </a:solidFill>
              <a:latin typeface="+mj-lt"/>
            </a:endParaRPr>
          </a:p>
        </p:txBody>
      </p:sp>
      <p:sp>
        <p:nvSpPr>
          <p:cNvPr id="22" name="Tekstboks 21"/>
          <p:cNvSpPr txBox="1"/>
          <p:nvPr/>
        </p:nvSpPr>
        <p:spPr>
          <a:xfrm>
            <a:off x="4211537" y="1540629"/>
            <a:ext cx="1801045" cy="350096"/>
          </a:xfrm>
          <a:prstGeom prst="rect">
            <a:avLst/>
          </a:prstGeom>
          <a:noFill/>
        </p:spPr>
        <p:txBody>
          <a:bodyPr wrap="square" lIns="102870" tIns="51435" rIns="102870" bIns="51435" rtlCol="0">
            <a:spAutoFit/>
          </a:bodyPr>
          <a:lstStyle/>
          <a:p>
            <a:r>
              <a:rPr lang="da-DK" sz="1600" b="1" dirty="0" smtClean="0">
                <a:solidFill>
                  <a:srgbClr val="A0B329"/>
                </a:solidFill>
                <a:latin typeface="+mj-lt"/>
              </a:rPr>
              <a:t>Single</a:t>
            </a:r>
            <a:endParaRPr lang="da-DK" sz="1600" b="1" dirty="0">
              <a:solidFill>
                <a:srgbClr val="A0B329"/>
              </a:solidFill>
              <a:latin typeface="+mj-lt"/>
            </a:endParaRPr>
          </a:p>
        </p:txBody>
      </p:sp>
      <p:sp>
        <p:nvSpPr>
          <p:cNvPr id="27" name="Tekstboks 26"/>
          <p:cNvSpPr txBox="1"/>
          <p:nvPr/>
        </p:nvSpPr>
        <p:spPr>
          <a:xfrm>
            <a:off x="5868566" y="1414361"/>
            <a:ext cx="2114271" cy="350096"/>
          </a:xfrm>
          <a:prstGeom prst="rect">
            <a:avLst/>
          </a:prstGeom>
          <a:noFill/>
        </p:spPr>
        <p:txBody>
          <a:bodyPr wrap="square" lIns="102870" tIns="51435" rIns="102870" bIns="51435" rtlCol="0">
            <a:spAutoFit/>
          </a:bodyPr>
          <a:lstStyle/>
          <a:p>
            <a:r>
              <a:rPr lang="da-DK" sz="1600" b="1" dirty="0" smtClean="0">
                <a:solidFill>
                  <a:srgbClr val="A0B329"/>
                </a:solidFill>
                <a:latin typeface="+mj-lt"/>
              </a:rPr>
              <a:t>Går ikke op i politik</a:t>
            </a:r>
          </a:p>
        </p:txBody>
      </p:sp>
      <p:sp>
        <p:nvSpPr>
          <p:cNvPr id="28" name="Tekstboks 27"/>
          <p:cNvSpPr txBox="1"/>
          <p:nvPr/>
        </p:nvSpPr>
        <p:spPr>
          <a:xfrm>
            <a:off x="4163850" y="2304635"/>
            <a:ext cx="2415535" cy="350096"/>
          </a:xfrm>
          <a:prstGeom prst="rect">
            <a:avLst/>
          </a:prstGeom>
          <a:noFill/>
        </p:spPr>
        <p:txBody>
          <a:bodyPr wrap="square" lIns="102870" tIns="51435" rIns="102870" bIns="51435" rtlCol="0">
            <a:spAutoFit/>
          </a:bodyPr>
          <a:lstStyle/>
          <a:p>
            <a:r>
              <a:rPr lang="da-DK" sz="1600" b="1" dirty="0" smtClean="0">
                <a:solidFill>
                  <a:srgbClr val="A0B329"/>
                </a:solidFill>
                <a:latin typeface="+mj-lt"/>
              </a:rPr>
              <a:t>Kører i en gammel bil</a:t>
            </a:r>
          </a:p>
        </p:txBody>
      </p:sp>
      <p:sp>
        <p:nvSpPr>
          <p:cNvPr id="29" name="Tekstboks 28"/>
          <p:cNvSpPr txBox="1"/>
          <p:nvPr/>
        </p:nvSpPr>
        <p:spPr>
          <a:xfrm>
            <a:off x="600421" y="6084792"/>
            <a:ext cx="3035897" cy="1396536"/>
          </a:xfrm>
          <a:prstGeom prst="rect">
            <a:avLst/>
          </a:prstGeom>
          <a:noFill/>
        </p:spPr>
        <p:txBody>
          <a:bodyPr wrap="square" lIns="102870" tIns="51435" rIns="102870" bIns="51435" rtlCol="0">
            <a:spAutoFit/>
          </a:bodyPr>
          <a:lstStyle/>
          <a:p>
            <a:r>
              <a:rPr lang="da-DK" sz="1400" dirty="0">
                <a:solidFill>
                  <a:schemeClr val="bg1"/>
                </a:solidFill>
              </a:rPr>
              <a:t>"Det er ikke, fordi jeg ikke kan følge med fagligt, men jeg passer bare ikke ind i et uddannelsessystem. Jeg kan ikke sige, hvorfor jeg ikke gør, men tror det er, fordi der ikke er den rummelighed, som jeg har brug for."</a:t>
            </a:r>
          </a:p>
        </p:txBody>
      </p:sp>
      <p:sp>
        <p:nvSpPr>
          <p:cNvPr id="32" name="Tekstboks 31"/>
          <p:cNvSpPr txBox="1"/>
          <p:nvPr/>
        </p:nvSpPr>
        <p:spPr>
          <a:xfrm>
            <a:off x="4381237" y="2894339"/>
            <a:ext cx="3570153" cy="350096"/>
          </a:xfrm>
          <a:prstGeom prst="rect">
            <a:avLst/>
          </a:prstGeom>
          <a:noFill/>
        </p:spPr>
        <p:txBody>
          <a:bodyPr wrap="square" lIns="102870" tIns="51435" rIns="102870" bIns="51435" rtlCol="0">
            <a:spAutoFit/>
          </a:bodyPr>
          <a:lstStyle/>
          <a:p>
            <a:r>
              <a:rPr lang="da-DK" sz="1600" b="1" dirty="0" smtClean="0">
                <a:solidFill>
                  <a:srgbClr val="A0B329"/>
                </a:solidFill>
                <a:latin typeface="+mj-lt"/>
              </a:rPr>
              <a:t>Ser meget tv og spiller computerspil</a:t>
            </a:r>
          </a:p>
        </p:txBody>
      </p:sp>
      <p:sp>
        <p:nvSpPr>
          <p:cNvPr id="33" name="Tekstboks 32"/>
          <p:cNvSpPr txBox="1"/>
          <p:nvPr/>
        </p:nvSpPr>
        <p:spPr>
          <a:xfrm>
            <a:off x="4205236" y="6084793"/>
            <a:ext cx="2874868" cy="1181093"/>
          </a:xfrm>
          <a:prstGeom prst="rect">
            <a:avLst/>
          </a:prstGeom>
          <a:noFill/>
        </p:spPr>
        <p:txBody>
          <a:bodyPr wrap="square" lIns="102870" tIns="51435" rIns="102870" bIns="51435" rtlCol="0">
            <a:spAutoFit/>
          </a:bodyPr>
          <a:lstStyle/>
          <a:p>
            <a:r>
              <a:rPr lang="da-DK" sz="1400" dirty="0" smtClean="0">
                <a:solidFill>
                  <a:schemeClr val="bg1"/>
                </a:solidFill>
              </a:rPr>
              <a:t>”Jeg </a:t>
            </a:r>
            <a:r>
              <a:rPr lang="da-DK" sz="1400" dirty="0">
                <a:solidFill>
                  <a:schemeClr val="bg1"/>
                </a:solidFill>
              </a:rPr>
              <a:t>gider ikke lave mig </a:t>
            </a:r>
            <a:r>
              <a:rPr lang="da-DK" sz="1400" dirty="0" smtClean="0">
                <a:solidFill>
                  <a:schemeClr val="bg1"/>
                </a:solidFill>
              </a:rPr>
              <a:t>50 eller 100% om for at skulle </a:t>
            </a:r>
            <a:r>
              <a:rPr lang="da-DK" sz="1400" dirty="0">
                <a:solidFill>
                  <a:schemeClr val="bg1"/>
                </a:solidFill>
              </a:rPr>
              <a:t>passe </a:t>
            </a:r>
            <a:r>
              <a:rPr lang="da-DK" sz="1400" dirty="0" smtClean="0">
                <a:solidFill>
                  <a:schemeClr val="bg1"/>
                </a:solidFill>
              </a:rPr>
              <a:t>til </a:t>
            </a:r>
            <a:r>
              <a:rPr lang="da-DK" sz="1400" dirty="0">
                <a:solidFill>
                  <a:schemeClr val="bg1"/>
                </a:solidFill>
              </a:rPr>
              <a:t>et sted. Det gider jeg </a:t>
            </a:r>
            <a:r>
              <a:rPr lang="da-DK" sz="1400" dirty="0" err="1" smtClean="0">
                <a:solidFill>
                  <a:schemeClr val="bg1"/>
                </a:solidFill>
              </a:rPr>
              <a:t>ikk</a:t>
            </a:r>
            <a:r>
              <a:rPr lang="da-DK" sz="1400" dirty="0" smtClean="0">
                <a:solidFill>
                  <a:schemeClr val="bg1"/>
                </a:solidFill>
              </a:rPr>
              <a:t>’. Jeg er bare mig selv, og så må folk tage mig som den jeg er”</a:t>
            </a:r>
            <a:endParaRPr lang="da-DK" sz="1400" dirty="0">
              <a:solidFill>
                <a:schemeClr val="bg1"/>
              </a:solidFill>
            </a:endParaRPr>
          </a:p>
        </p:txBody>
      </p:sp>
      <p:sp>
        <p:nvSpPr>
          <p:cNvPr id="34" name="Tekstboks 33"/>
          <p:cNvSpPr txBox="1"/>
          <p:nvPr/>
        </p:nvSpPr>
        <p:spPr>
          <a:xfrm>
            <a:off x="7596758" y="6084793"/>
            <a:ext cx="2243809" cy="965649"/>
          </a:xfrm>
          <a:prstGeom prst="rect">
            <a:avLst/>
          </a:prstGeom>
          <a:noFill/>
        </p:spPr>
        <p:txBody>
          <a:bodyPr wrap="square" lIns="102870" tIns="51435" rIns="102870" bIns="51435" rtlCol="0">
            <a:spAutoFit/>
          </a:bodyPr>
          <a:lstStyle/>
          <a:p>
            <a:r>
              <a:rPr lang="da-DK" sz="1400" dirty="0" smtClean="0">
                <a:solidFill>
                  <a:schemeClr val="bg1"/>
                </a:solidFill>
              </a:rPr>
              <a:t>”Jeg drømmer om at være god til noget. Når </a:t>
            </a:r>
            <a:r>
              <a:rPr lang="da-DK" sz="1400" dirty="0">
                <a:solidFill>
                  <a:schemeClr val="bg1"/>
                </a:solidFill>
              </a:rPr>
              <a:t>man er god til </a:t>
            </a:r>
            <a:r>
              <a:rPr lang="da-DK" sz="1400" dirty="0" smtClean="0">
                <a:solidFill>
                  <a:schemeClr val="bg1"/>
                </a:solidFill>
              </a:rPr>
              <a:t>noget, </a:t>
            </a:r>
            <a:r>
              <a:rPr lang="da-DK" sz="1400" dirty="0">
                <a:solidFill>
                  <a:schemeClr val="bg1"/>
                </a:solidFill>
              </a:rPr>
              <a:t>er det nemmere at få et </a:t>
            </a:r>
            <a:r>
              <a:rPr lang="da-DK" sz="1400" dirty="0" smtClean="0">
                <a:solidFill>
                  <a:schemeClr val="bg1"/>
                </a:solidFill>
              </a:rPr>
              <a:t>job.”</a:t>
            </a:r>
            <a:endParaRPr lang="da-DK" sz="1400" dirty="0">
              <a:solidFill>
                <a:schemeClr val="bg1"/>
              </a:solidFill>
            </a:endParaRPr>
          </a:p>
        </p:txBody>
      </p:sp>
      <p:grpSp>
        <p:nvGrpSpPr>
          <p:cNvPr id="73" name="Group 72"/>
          <p:cNvGrpSpPr/>
          <p:nvPr/>
        </p:nvGrpSpPr>
        <p:grpSpPr>
          <a:xfrm>
            <a:off x="645110" y="10633398"/>
            <a:ext cx="8994156" cy="3332807"/>
            <a:chOff x="346856" y="9244304"/>
            <a:chExt cx="8496944" cy="2969220"/>
          </a:xfrm>
        </p:grpSpPr>
        <p:sp>
          <p:nvSpPr>
            <p:cNvPr id="17" name="Højrepil 16"/>
            <p:cNvSpPr/>
            <p:nvPr/>
          </p:nvSpPr>
          <p:spPr>
            <a:xfrm>
              <a:off x="346856" y="10493585"/>
              <a:ext cx="8496944" cy="360040"/>
            </a:xfrm>
            <a:prstGeom prst="rightArrow">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0" name="Tekstboks 39"/>
            <p:cNvSpPr txBox="1"/>
            <p:nvPr/>
          </p:nvSpPr>
          <p:spPr>
            <a:xfrm>
              <a:off x="822813" y="9480981"/>
              <a:ext cx="1136759" cy="575821"/>
            </a:xfrm>
            <a:prstGeom prst="rect">
              <a:avLst/>
            </a:prstGeom>
            <a:noFill/>
          </p:spPr>
          <p:txBody>
            <a:bodyPr wrap="square" rtlCol="0">
              <a:spAutoFit/>
            </a:bodyPr>
            <a:lstStyle/>
            <a:p>
              <a:r>
                <a:rPr lang="da-DK" sz="1800" b="1" dirty="0" smtClean="0"/>
                <a:t>Afslutter 10. klasse </a:t>
              </a:r>
            </a:p>
          </p:txBody>
        </p:sp>
        <p:sp>
          <p:nvSpPr>
            <p:cNvPr id="41" name="Tekstboks 40"/>
            <p:cNvSpPr txBox="1"/>
            <p:nvPr/>
          </p:nvSpPr>
          <p:spPr>
            <a:xfrm>
              <a:off x="3246560" y="9244304"/>
              <a:ext cx="1944216" cy="822601"/>
            </a:xfrm>
            <a:prstGeom prst="rect">
              <a:avLst/>
            </a:prstGeom>
            <a:noFill/>
          </p:spPr>
          <p:txBody>
            <a:bodyPr wrap="square" rtlCol="0">
              <a:spAutoFit/>
            </a:bodyPr>
            <a:lstStyle/>
            <a:p>
              <a:r>
                <a:rPr lang="da-DK" sz="1800" b="1" dirty="0" smtClean="0"/>
                <a:t>Får arbejde som ungarbejder på den lokale tankstation.</a:t>
              </a:r>
            </a:p>
          </p:txBody>
        </p:sp>
        <p:sp>
          <p:nvSpPr>
            <p:cNvPr id="42" name="Tekstboks 41"/>
            <p:cNvSpPr txBox="1"/>
            <p:nvPr/>
          </p:nvSpPr>
          <p:spPr>
            <a:xfrm>
              <a:off x="2108677" y="11195854"/>
              <a:ext cx="1754098" cy="822601"/>
            </a:xfrm>
            <a:prstGeom prst="rect">
              <a:avLst/>
            </a:prstGeom>
            <a:noFill/>
          </p:spPr>
          <p:txBody>
            <a:bodyPr wrap="square" rtlCol="0">
              <a:spAutoFit/>
            </a:bodyPr>
            <a:lstStyle/>
            <a:p>
              <a:r>
                <a:rPr lang="da-DK" sz="1800" b="1" dirty="0" smtClean="0"/>
                <a:t>Smides ud af teknisk skole </a:t>
              </a:r>
              <a:r>
                <a:rPr lang="da-DK" sz="1800" b="1" dirty="0" err="1" smtClean="0"/>
                <a:t>pga</a:t>
              </a:r>
              <a:r>
                <a:rPr lang="da-DK" sz="1800" b="1" dirty="0" smtClean="0"/>
                <a:t> fravær</a:t>
              </a:r>
            </a:p>
          </p:txBody>
        </p:sp>
        <p:sp>
          <p:nvSpPr>
            <p:cNvPr id="44" name="Tekstboks 43"/>
            <p:cNvSpPr txBox="1"/>
            <p:nvPr/>
          </p:nvSpPr>
          <p:spPr>
            <a:xfrm>
              <a:off x="3690937" y="11884484"/>
              <a:ext cx="1944216" cy="329040"/>
            </a:xfrm>
            <a:prstGeom prst="rect">
              <a:avLst/>
            </a:prstGeom>
            <a:noFill/>
          </p:spPr>
          <p:txBody>
            <a:bodyPr wrap="square" rtlCol="0">
              <a:spAutoFit/>
            </a:bodyPr>
            <a:lstStyle/>
            <a:p>
              <a:r>
                <a:rPr lang="da-DK" sz="1800" b="1" dirty="0" smtClean="0"/>
                <a:t>På kontanthjælp</a:t>
              </a:r>
            </a:p>
          </p:txBody>
        </p:sp>
        <p:cxnSp>
          <p:nvCxnSpPr>
            <p:cNvPr id="46" name="Lige forbindelse 45"/>
            <p:cNvCxnSpPr>
              <a:stCxn id="17" idx="1"/>
              <a:endCxn id="79" idx="3"/>
            </p:cNvCxnSpPr>
            <p:nvPr/>
          </p:nvCxnSpPr>
          <p:spPr>
            <a:xfrm flipV="1">
              <a:off x="346856" y="10171830"/>
              <a:ext cx="1170136" cy="501776"/>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Lige forbindelse 46"/>
            <p:cNvCxnSpPr>
              <a:stCxn id="81" idx="2"/>
              <a:endCxn id="79" idx="6"/>
            </p:cNvCxnSpPr>
            <p:nvPr/>
          </p:nvCxnSpPr>
          <p:spPr>
            <a:xfrm flipH="1">
              <a:off x="1654313" y="9948854"/>
              <a:ext cx="586444" cy="166095"/>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Lige forbindelse 47"/>
            <p:cNvCxnSpPr/>
            <p:nvPr/>
          </p:nvCxnSpPr>
          <p:spPr>
            <a:xfrm>
              <a:off x="2324767" y="9936341"/>
              <a:ext cx="461192" cy="1286033"/>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Lige forbindelse 48"/>
            <p:cNvCxnSpPr/>
            <p:nvPr/>
          </p:nvCxnSpPr>
          <p:spPr>
            <a:xfrm flipH="1">
              <a:off x="2772859" y="10133032"/>
              <a:ext cx="1002029" cy="1082395"/>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Lige forbindelse 50"/>
            <p:cNvCxnSpPr/>
            <p:nvPr/>
          </p:nvCxnSpPr>
          <p:spPr>
            <a:xfrm flipH="1" flipV="1">
              <a:off x="3830942" y="10137531"/>
              <a:ext cx="354020" cy="1265794"/>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Tekstboks 42"/>
            <p:cNvSpPr txBox="1"/>
            <p:nvPr/>
          </p:nvSpPr>
          <p:spPr>
            <a:xfrm>
              <a:off x="6988412" y="9244304"/>
              <a:ext cx="1380838" cy="822601"/>
            </a:xfrm>
            <a:prstGeom prst="rect">
              <a:avLst/>
            </a:prstGeom>
            <a:noFill/>
          </p:spPr>
          <p:txBody>
            <a:bodyPr wrap="square" rtlCol="0">
              <a:spAutoFit/>
            </a:bodyPr>
            <a:lstStyle/>
            <a:p>
              <a:r>
                <a:rPr lang="da-DK" sz="1800" b="1" dirty="0" smtClean="0"/>
                <a:t>Får </a:t>
              </a:r>
              <a:r>
                <a:rPr lang="da-DK" sz="1800" b="1" dirty="0" err="1" smtClean="0"/>
                <a:t>praktik-plads</a:t>
              </a:r>
              <a:r>
                <a:rPr lang="da-DK" sz="1800" b="1" dirty="0" smtClean="0"/>
                <a:t> som maler</a:t>
              </a:r>
              <a:endParaRPr lang="da-DK" sz="1800" b="1" dirty="0"/>
            </a:p>
          </p:txBody>
        </p:sp>
        <p:cxnSp>
          <p:nvCxnSpPr>
            <p:cNvPr id="134" name="Lige forbindelse 50"/>
            <p:cNvCxnSpPr/>
            <p:nvPr/>
          </p:nvCxnSpPr>
          <p:spPr>
            <a:xfrm flipH="1" flipV="1">
              <a:off x="5949721" y="10197684"/>
              <a:ext cx="540573" cy="1242200"/>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rot="546901">
            <a:off x="8048262" y="1526101"/>
            <a:ext cx="1918556" cy="2012129"/>
            <a:chOff x="7391400" y="1164264"/>
            <a:chExt cx="1923889" cy="1902794"/>
          </a:xfrm>
        </p:grpSpPr>
        <p:sp>
          <p:nvSpPr>
            <p:cNvPr id="61" name="Rectangle 60"/>
            <p:cNvSpPr/>
            <p:nvPr/>
          </p:nvSpPr>
          <p:spPr bwMode="auto">
            <a:xfrm>
              <a:off x="7391400" y="1164264"/>
              <a:ext cx="1923889" cy="1902794"/>
            </a:xfrm>
            <a:prstGeom prst="rect">
              <a:avLst/>
            </a:prstGeom>
            <a:gradFill rotWithShape="1">
              <a:gsLst>
                <a:gs pos="0">
                  <a:sysClr val="window" lastClr="FFFFFF">
                    <a:lumMod val="85000"/>
                  </a:sysClr>
                </a:gs>
                <a:gs pos="100000">
                  <a:sysClr val="window" lastClr="FFFFFF">
                    <a:lumMod val="95000"/>
                  </a:sysClr>
                </a:gs>
              </a:gsLst>
              <a:lin ang="16200000" scaled="0"/>
            </a:gradFill>
            <a:ln w="9525" cap="flat" cmpd="sng" algn="ctr">
              <a:solidFill>
                <a:sysClr val="window" lastClr="FFFFFF">
                  <a:lumMod val="85000"/>
                </a:sysClr>
              </a:solidFill>
              <a:prstDash val="solid"/>
            </a:ln>
            <a:effectLst>
              <a:outerShdw blurRad="40000" dist="23000" dir="5400000" rotWithShape="0">
                <a:srgbClr val="000000">
                  <a:alpha val="35000"/>
                </a:srgbClr>
              </a:outerShdw>
            </a:effectLst>
          </p:spPr>
          <p:txBody>
            <a:bodyPr anchor="ctr"/>
            <a:lstStyle/>
            <a:p>
              <a:pPr algn="ctr" defTabSz="1028700">
                <a:defRPr/>
              </a:pPr>
              <a:endParaRPr lang="nb-NO" sz="2000" kern="0" dirty="0">
                <a:solidFill>
                  <a:sysClr val="window" lastClr="FFFFFF"/>
                </a:solidFill>
                <a:latin typeface="Calibri"/>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53854" y="1355264"/>
              <a:ext cx="1198980" cy="1520795"/>
            </a:xfrm>
            <a:prstGeom prst="rect">
              <a:avLst/>
            </a:prstGeom>
            <a:noFill/>
            <a:ln w="9525">
              <a:noFill/>
              <a:miter lim="800000"/>
              <a:headEnd/>
              <a:tailEnd/>
            </a:ln>
          </p:spPr>
        </p:pic>
      </p:grpSp>
      <p:sp>
        <p:nvSpPr>
          <p:cNvPr id="63" name="Rounded Rectangle 62"/>
          <p:cNvSpPr/>
          <p:nvPr/>
        </p:nvSpPr>
        <p:spPr bwMode="auto">
          <a:xfrm rot="20542383">
            <a:off x="8186727" y="768414"/>
            <a:ext cx="253952" cy="1123790"/>
          </a:xfrm>
          <a:prstGeom prst="roundRect">
            <a:avLst>
              <a:gd name="adj" fmla="val 50000"/>
            </a:avLst>
          </a:prstGeom>
          <a:noFill/>
          <a:ln w="28575" cap="flat" cmpd="sng" algn="ctr">
            <a:gradFill flip="none" rotWithShape="1">
              <a:gsLst>
                <a:gs pos="0">
                  <a:sysClr val="window" lastClr="FFFFFF">
                    <a:lumMod val="50000"/>
                  </a:sysClr>
                </a:gs>
                <a:gs pos="47000">
                  <a:sysClr val="window" lastClr="FFFFFF">
                    <a:lumMod val="95000"/>
                  </a:sysClr>
                </a:gs>
                <a:gs pos="100000">
                  <a:sysClr val="window" lastClr="FFFFFF">
                    <a:lumMod val="50000"/>
                  </a:sysClr>
                </a:gs>
              </a:gsLst>
              <a:lin ang="0" scaled="0"/>
              <a:tileRect/>
            </a:gradFill>
            <a:prstDash val="solid"/>
          </a:ln>
          <a:effectLst>
            <a:outerShdw blurRad="40000" dist="23000" dir="5400000" rotWithShape="0">
              <a:srgbClr val="000000">
                <a:alpha val="35000"/>
              </a:srgbClr>
            </a:outerShdw>
          </a:effectLst>
        </p:spPr>
        <p:txBody>
          <a:bodyPr lIns="102870" tIns="51435" rIns="102870" bIns="51435" anchor="ctr"/>
          <a:lstStyle/>
          <a:p>
            <a:pPr algn="ctr" defTabSz="1028700">
              <a:defRPr/>
            </a:pPr>
            <a:endParaRPr lang="nb-NO" sz="2000" kern="0" dirty="0">
              <a:solidFill>
                <a:sysClr val="window" lastClr="FFFFFF"/>
              </a:solidFill>
              <a:latin typeface="Calibri"/>
            </a:endParaRPr>
          </a:p>
        </p:txBody>
      </p:sp>
      <p:sp>
        <p:nvSpPr>
          <p:cNvPr id="31" name="Tekstboks 30"/>
          <p:cNvSpPr txBox="1"/>
          <p:nvPr/>
        </p:nvSpPr>
        <p:spPr>
          <a:xfrm>
            <a:off x="662920" y="4111756"/>
            <a:ext cx="2035964" cy="534762"/>
          </a:xfrm>
          <a:prstGeom prst="rect">
            <a:avLst/>
          </a:prstGeom>
          <a:noFill/>
        </p:spPr>
        <p:txBody>
          <a:bodyPr wrap="square" lIns="102870" tIns="51435" rIns="102870" bIns="51435" rtlCol="0">
            <a:spAutoFit/>
          </a:bodyPr>
          <a:lstStyle/>
          <a:p>
            <a:r>
              <a:rPr lang="da-DK" sz="1400" dirty="0" smtClean="0">
                <a:solidFill>
                  <a:srgbClr val="FFFFFF"/>
                </a:solidFill>
              </a:rPr>
              <a:t>”Så er jeg mekaniker, og har kone og barn.”</a:t>
            </a:r>
            <a:endParaRPr lang="da-DK" sz="1400" dirty="0">
              <a:solidFill>
                <a:srgbClr val="FFFFFF"/>
              </a:solidFill>
            </a:endParaRPr>
          </a:p>
        </p:txBody>
      </p:sp>
      <p:sp>
        <p:nvSpPr>
          <p:cNvPr id="45" name="Tekstboks 44"/>
          <p:cNvSpPr txBox="1"/>
          <p:nvPr/>
        </p:nvSpPr>
        <p:spPr>
          <a:xfrm>
            <a:off x="6960659" y="4068713"/>
            <a:ext cx="2740721" cy="1181093"/>
          </a:xfrm>
          <a:prstGeom prst="rect">
            <a:avLst/>
          </a:prstGeom>
          <a:noFill/>
        </p:spPr>
        <p:txBody>
          <a:bodyPr wrap="square" lIns="102870" tIns="51435" rIns="102870" bIns="51435" rtlCol="0">
            <a:spAutoFit/>
          </a:bodyPr>
          <a:lstStyle/>
          <a:p>
            <a:r>
              <a:rPr lang="da-DK" sz="1400" dirty="0" smtClean="0">
                <a:solidFill>
                  <a:srgbClr val="FFFFFF"/>
                </a:solidFill>
              </a:rPr>
              <a:t>”Det er lang tid siden, jeg har haft et rigtigt job, men det var i Fakta, hvor jeg arbejdede som servicemedarbejder i en kort periode. Det var ikke lige mig”.</a:t>
            </a:r>
            <a:endParaRPr lang="da-DK" sz="1400" dirty="0">
              <a:solidFill>
                <a:srgbClr val="FFFFFF"/>
              </a:solidFill>
            </a:endParaRPr>
          </a:p>
        </p:txBody>
      </p:sp>
      <p:sp>
        <p:nvSpPr>
          <p:cNvPr id="79" name="Oval 78"/>
          <p:cNvSpPr/>
          <p:nvPr/>
        </p:nvSpPr>
        <p:spPr>
          <a:xfrm>
            <a:off x="1858779" y="11520366"/>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81" name="Oval 80"/>
          <p:cNvSpPr/>
          <p:nvPr/>
        </p:nvSpPr>
        <p:spPr>
          <a:xfrm>
            <a:off x="2649836" y="11333932"/>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82" name="Oval 81"/>
          <p:cNvSpPr/>
          <p:nvPr/>
        </p:nvSpPr>
        <p:spPr>
          <a:xfrm>
            <a:off x="3139875" y="12749695"/>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83" name="Oval 82"/>
          <p:cNvSpPr/>
          <p:nvPr/>
        </p:nvSpPr>
        <p:spPr>
          <a:xfrm>
            <a:off x="7685993" y="11542727"/>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62" name="Tekstboks 43"/>
          <p:cNvSpPr txBox="1"/>
          <p:nvPr/>
        </p:nvSpPr>
        <p:spPr>
          <a:xfrm>
            <a:off x="6003722" y="10659234"/>
            <a:ext cx="1580436" cy="923330"/>
          </a:xfrm>
          <a:prstGeom prst="rect">
            <a:avLst/>
          </a:prstGeom>
          <a:noFill/>
        </p:spPr>
        <p:txBody>
          <a:bodyPr wrap="square" rtlCol="0">
            <a:spAutoFit/>
          </a:bodyPr>
          <a:lstStyle/>
          <a:p>
            <a:r>
              <a:rPr lang="da-DK" sz="1800" b="1" dirty="0" smtClean="0"/>
              <a:t>Får job i Fakta som </a:t>
            </a:r>
            <a:r>
              <a:rPr lang="da-DK" sz="1800" b="1" dirty="0" err="1" smtClean="0"/>
              <a:t>service-medarbejder</a:t>
            </a:r>
            <a:endParaRPr lang="da-DK" sz="1800" b="1" dirty="0" smtClean="0"/>
          </a:p>
        </p:txBody>
      </p:sp>
      <p:pic>
        <p:nvPicPr>
          <p:cNvPr id="6" name="Picture 5"/>
          <p:cNvPicPr>
            <a:picLocks noChangeAspect="1"/>
          </p:cNvPicPr>
          <p:nvPr/>
        </p:nvPicPr>
        <p:blipFill>
          <a:blip r:embed="rId4"/>
          <a:stretch>
            <a:fillRect/>
          </a:stretch>
        </p:blipFill>
        <p:spPr>
          <a:xfrm>
            <a:off x="783948" y="8534371"/>
            <a:ext cx="2149662" cy="1416128"/>
          </a:xfrm>
          <a:prstGeom prst="rect">
            <a:avLst/>
          </a:prstGeom>
        </p:spPr>
      </p:pic>
      <p:pic>
        <p:nvPicPr>
          <p:cNvPr id="8" name="Picture 7"/>
          <p:cNvPicPr>
            <a:picLocks noChangeAspect="1"/>
          </p:cNvPicPr>
          <p:nvPr/>
        </p:nvPicPr>
        <p:blipFill>
          <a:blip r:embed="rId5"/>
          <a:stretch>
            <a:fillRect/>
          </a:stretch>
        </p:blipFill>
        <p:spPr>
          <a:xfrm>
            <a:off x="7331522" y="8461201"/>
            <a:ext cx="2497484" cy="1470150"/>
          </a:xfrm>
          <a:prstGeom prst="rect">
            <a:avLst/>
          </a:prstGeom>
        </p:spPr>
      </p:pic>
      <p:pic>
        <p:nvPicPr>
          <p:cNvPr id="13" name="Picture 4" descr="Image result for watch t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6466" y="8462966"/>
            <a:ext cx="2211062" cy="14713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lkoc\AppData\Local\Temp\SNAGHTMLc39fb3e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31267" y="8476286"/>
            <a:ext cx="1679197" cy="1464906"/>
          </a:xfrm>
          <a:prstGeom prst="rect">
            <a:avLst/>
          </a:prstGeom>
          <a:noFill/>
          <a:extLst>
            <a:ext uri="{909E8E84-426E-40DD-AFC4-6F175D3DCCD1}">
              <a14:hiddenFill xmlns:a14="http://schemas.microsoft.com/office/drawing/2010/main">
                <a:solidFill>
                  <a:srgbClr val="FFFFFF"/>
                </a:solidFill>
              </a14:hiddenFill>
            </a:ext>
          </a:extLst>
        </p:spPr>
      </p:pic>
      <p:sp>
        <p:nvSpPr>
          <p:cNvPr id="114" name="Tekstboks 37"/>
          <p:cNvSpPr txBox="1"/>
          <p:nvPr/>
        </p:nvSpPr>
        <p:spPr>
          <a:xfrm>
            <a:off x="1519883" y="11777537"/>
            <a:ext cx="2057985" cy="369332"/>
          </a:xfrm>
          <a:prstGeom prst="rect">
            <a:avLst/>
          </a:prstGeom>
          <a:noFill/>
        </p:spPr>
        <p:txBody>
          <a:bodyPr wrap="square" rtlCol="0">
            <a:spAutoFit/>
          </a:bodyPr>
          <a:lstStyle/>
          <a:p>
            <a:r>
              <a:rPr lang="da-DK" sz="1800" b="1" dirty="0" smtClean="0">
                <a:solidFill>
                  <a:srgbClr val="A0B329"/>
                </a:solidFill>
              </a:rPr>
              <a:t>I aflastningsfamilie</a:t>
            </a:r>
          </a:p>
        </p:txBody>
      </p:sp>
      <p:sp>
        <p:nvSpPr>
          <p:cNvPr id="115" name="Oval 114"/>
          <p:cNvSpPr/>
          <p:nvPr/>
        </p:nvSpPr>
        <p:spPr>
          <a:xfrm>
            <a:off x="4500414" y="12169051"/>
            <a:ext cx="170296" cy="180582"/>
          </a:xfrm>
          <a:prstGeom prst="ellipse">
            <a:avLst/>
          </a:prstGeom>
          <a:solidFill>
            <a:srgbClr val="A0B32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116" name="Tekstboks 37"/>
          <p:cNvSpPr txBox="1"/>
          <p:nvPr/>
        </p:nvSpPr>
        <p:spPr>
          <a:xfrm>
            <a:off x="4313286" y="11777430"/>
            <a:ext cx="1420460" cy="369332"/>
          </a:xfrm>
          <a:prstGeom prst="rect">
            <a:avLst/>
          </a:prstGeom>
          <a:noFill/>
        </p:spPr>
        <p:txBody>
          <a:bodyPr wrap="square" rtlCol="0">
            <a:spAutoFit/>
          </a:bodyPr>
          <a:lstStyle/>
          <a:p>
            <a:r>
              <a:rPr lang="da-DK" sz="1800" b="1" dirty="0" smtClean="0">
                <a:solidFill>
                  <a:srgbClr val="A0B329"/>
                </a:solidFill>
              </a:rPr>
              <a:t>Fylder 18 år</a:t>
            </a:r>
          </a:p>
        </p:txBody>
      </p:sp>
      <p:sp>
        <p:nvSpPr>
          <p:cNvPr id="125" name="Oval 124"/>
          <p:cNvSpPr/>
          <p:nvPr/>
        </p:nvSpPr>
        <p:spPr>
          <a:xfrm>
            <a:off x="1410975" y="12155954"/>
            <a:ext cx="170296" cy="180582"/>
          </a:xfrm>
          <a:prstGeom prst="ellipse">
            <a:avLst/>
          </a:prstGeom>
          <a:solidFill>
            <a:srgbClr val="A0B32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126" name="Tekstboks 37"/>
          <p:cNvSpPr txBox="1"/>
          <p:nvPr/>
        </p:nvSpPr>
        <p:spPr>
          <a:xfrm>
            <a:off x="289782" y="12368549"/>
            <a:ext cx="2057985" cy="369333"/>
          </a:xfrm>
          <a:prstGeom prst="rect">
            <a:avLst/>
          </a:prstGeom>
          <a:noFill/>
        </p:spPr>
        <p:txBody>
          <a:bodyPr wrap="square" rtlCol="0">
            <a:spAutoFit/>
          </a:bodyPr>
          <a:lstStyle/>
          <a:p>
            <a:r>
              <a:rPr lang="da-DK" sz="1800" b="1" dirty="0" smtClean="0">
                <a:solidFill>
                  <a:srgbClr val="A0B329"/>
                </a:solidFill>
              </a:rPr>
              <a:t>Faderen dør</a:t>
            </a:r>
          </a:p>
        </p:txBody>
      </p:sp>
      <p:sp>
        <p:nvSpPr>
          <p:cNvPr id="127" name="Oval 126"/>
          <p:cNvSpPr/>
          <p:nvPr/>
        </p:nvSpPr>
        <p:spPr>
          <a:xfrm>
            <a:off x="875975" y="12135180"/>
            <a:ext cx="170296" cy="180582"/>
          </a:xfrm>
          <a:prstGeom prst="ellipse">
            <a:avLst/>
          </a:prstGeom>
          <a:solidFill>
            <a:srgbClr val="A0B329"/>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130" name="Oval 129"/>
          <p:cNvSpPr/>
          <p:nvPr/>
        </p:nvSpPr>
        <p:spPr>
          <a:xfrm>
            <a:off x="4638366" y="12933572"/>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133" name="Tekstboks 43"/>
          <p:cNvSpPr txBox="1"/>
          <p:nvPr/>
        </p:nvSpPr>
        <p:spPr>
          <a:xfrm>
            <a:off x="6455414" y="13209829"/>
            <a:ext cx="2232495" cy="923330"/>
          </a:xfrm>
          <a:prstGeom prst="rect">
            <a:avLst/>
          </a:prstGeom>
          <a:noFill/>
        </p:spPr>
        <p:txBody>
          <a:bodyPr wrap="square" rtlCol="0">
            <a:spAutoFit/>
          </a:bodyPr>
          <a:lstStyle/>
          <a:p>
            <a:r>
              <a:rPr lang="da-DK" sz="1800" b="1" dirty="0" smtClean="0"/>
              <a:t>Fyres fra Fakta – overholder ikke arbejdstiderne</a:t>
            </a:r>
            <a:endParaRPr lang="da-DK" sz="1800" b="1" dirty="0"/>
          </a:p>
        </p:txBody>
      </p:sp>
      <p:sp>
        <p:nvSpPr>
          <p:cNvPr id="137" name="Oval 136"/>
          <p:cNvSpPr/>
          <p:nvPr/>
        </p:nvSpPr>
        <p:spPr>
          <a:xfrm>
            <a:off x="7062892" y="13037670"/>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cxnSp>
        <p:nvCxnSpPr>
          <p:cNvPr id="138" name="Lige forbindelse 50"/>
          <p:cNvCxnSpPr>
            <a:endCxn id="83" idx="4"/>
          </p:cNvCxnSpPr>
          <p:nvPr/>
        </p:nvCxnSpPr>
        <p:spPr>
          <a:xfrm flipV="1">
            <a:off x="7104386" y="11723309"/>
            <a:ext cx="666755" cy="1415326"/>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6494237" y="11600587"/>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cxnSp>
        <p:nvCxnSpPr>
          <p:cNvPr id="146" name="Lige forbindelse 50"/>
          <p:cNvCxnSpPr>
            <a:stCxn id="85" idx="6"/>
            <a:endCxn id="143" idx="3"/>
          </p:cNvCxnSpPr>
          <p:nvPr/>
        </p:nvCxnSpPr>
        <p:spPr>
          <a:xfrm flipV="1">
            <a:off x="5048008" y="11754723"/>
            <a:ext cx="1471168" cy="1780550"/>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307365" y="1436914"/>
            <a:ext cx="3745538" cy="2055696"/>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9" name="Tekstboks 39"/>
          <p:cNvSpPr txBox="1"/>
          <p:nvPr/>
        </p:nvSpPr>
        <p:spPr>
          <a:xfrm>
            <a:off x="2146082" y="10697119"/>
            <a:ext cx="1502397" cy="646331"/>
          </a:xfrm>
          <a:prstGeom prst="rect">
            <a:avLst/>
          </a:prstGeom>
          <a:noFill/>
        </p:spPr>
        <p:txBody>
          <a:bodyPr wrap="square" rtlCol="0">
            <a:spAutoFit/>
          </a:bodyPr>
          <a:lstStyle/>
          <a:p>
            <a:r>
              <a:rPr lang="da-DK" sz="1800" b="1" dirty="0" smtClean="0"/>
              <a:t>Starter på teknisk skole</a:t>
            </a:r>
          </a:p>
        </p:txBody>
      </p:sp>
      <p:sp>
        <p:nvSpPr>
          <p:cNvPr id="77" name="Oval 76"/>
          <p:cNvSpPr/>
          <p:nvPr/>
        </p:nvSpPr>
        <p:spPr>
          <a:xfrm>
            <a:off x="4229094" y="11510296"/>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80" name="Tekstboks 41"/>
          <p:cNvSpPr txBox="1"/>
          <p:nvPr/>
        </p:nvSpPr>
        <p:spPr>
          <a:xfrm>
            <a:off x="4618506" y="12327226"/>
            <a:ext cx="1440218" cy="646331"/>
          </a:xfrm>
          <a:prstGeom prst="rect">
            <a:avLst/>
          </a:prstGeom>
          <a:noFill/>
        </p:spPr>
        <p:txBody>
          <a:bodyPr wrap="square" rtlCol="0">
            <a:spAutoFit/>
          </a:bodyPr>
          <a:lstStyle/>
          <a:p>
            <a:r>
              <a:rPr lang="da-DK" sz="1800" b="1" dirty="0" smtClean="0"/>
              <a:t>Opsiges som ungarbejder</a:t>
            </a:r>
          </a:p>
        </p:txBody>
      </p:sp>
      <p:cxnSp>
        <p:nvCxnSpPr>
          <p:cNvPr id="84" name="Lige forbindelse 50"/>
          <p:cNvCxnSpPr>
            <a:stCxn id="85" idx="1"/>
          </p:cNvCxnSpPr>
          <p:nvPr/>
        </p:nvCxnSpPr>
        <p:spPr>
          <a:xfrm flipH="1" flipV="1">
            <a:off x="4735874" y="13029449"/>
            <a:ext cx="166777" cy="441979"/>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5" name="Oval 84"/>
          <p:cNvSpPr/>
          <p:nvPr/>
        </p:nvSpPr>
        <p:spPr>
          <a:xfrm>
            <a:off x="4877712" y="13444982"/>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cxnSp>
        <p:nvCxnSpPr>
          <p:cNvPr id="86" name="Lige forbindelse 50"/>
          <p:cNvCxnSpPr>
            <a:endCxn id="87" idx="3"/>
          </p:cNvCxnSpPr>
          <p:nvPr/>
        </p:nvCxnSpPr>
        <p:spPr>
          <a:xfrm flipV="1">
            <a:off x="7774049" y="11423649"/>
            <a:ext cx="973496" cy="237816"/>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8722606" y="11269513"/>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92" name="Tekstboks 42"/>
          <p:cNvSpPr txBox="1"/>
          <p:nvPr/>
        </p:nvSpPr>
        <p:spPr>
          <a:xfrm>
            <a:off x="8820894" y="10693449"/>
            <a:ext cx="1717197" cy="646331"/>
          </a:xfrm>
          <a:prstGeom prst="rect">
            <a:avLst/>
          </a:prstGeom>
          <a:noFill/>
        </p:spPr>
        <p:txBody>
          <a:bodyPr wrap="square" rtlCol="0">
            <a:spAutoFit/>
          </a:bodyPr>
          <a:lstStyle/>
          <a:p>
            <a:r>
              <a:rPr lang="da-DK" sz="1800" b="1" dirty="0" smtClean="0"/>
              <a:t>Gennemfører praktikforløb</a:t>
            </a:r>
            <a:endParaRPr lang="da-DK" sz="1800" b="1" dirty="0"/>
          </a:p>
        </p:txBody>
      </p:sp>
      <p:cxnSp>
        <p:nvCxnSpPr>
          <p:cNvPr id="93" name="Lige forbindelse 50"/>
          <p:cNvCxnSpPr>
            <a:stCxn id="87" idx="5"/>
            <a:endCxn id="95" idx="5"/>
          </p:cNvCxnSpPr>
          <p:nvPr/>
        </p:nvCxnSpPr>
        <p:spPr>
          <a:xfrm>
            <a:off x="8867963" y="11423649"/>
            <a:ext cx="438519" cy="1256147"/>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val 78"/>
          <p:cNvSpPr/>
          <p:nvPr/>
        </p:nvSpPr>
        <p:spPr>
          <a:xfrm>
            <a:off x="9198845" y="12565657"/>
            <a:ext cx="126105" cy="1337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sz="1200" dirty="0"/>
          </a:p>
        </p:txBody>
      </p:sp>
      <p:sp>
        <p:nvSpPr>
          <p:cNvPr id="88" name="Tekstboks 42"/>
          <p:cNvSpPr txBox="1"/>
          <p:nvPr/>
        </p:nvSpPr>
        <p:spPr>
          <a:xfrm>
            <a:off x="8973294" y="12855430"/>
            <a:ext cx="1717197" cy="646331"/>
          </a:xfrm>
          <a:prstGeom prst="rect">
            <a:avLst/>
          </a:prstGeom>
          <a:noFill/>
        </p:spPr>
        <p:txBody>
          <a:bodyPr wrap="square" rtlCol="0">
            <a:spAutoFit/>
          </a:bodyPr>
          <a:lstStyle/>
          <a:p>
            <a:r>
              <a:rPr lang="da-DK" sz="1800" b="1" dirty="0" smtClean="0"/>
              <a:t>Bliver ikke ansat</a:t>
            </a:r>
            <a:endParaRPr lang="da-DK" sz="1800" b="1" dirty="0"/>
          </a:p>
        </p:txBody>
      </p:sp>
      <p:cxnSp>
        <p:nvCxnSpPr>
          <p:cNvPr id="89" name="Lige forbindelse 50"/>
          <p:cNvCxnSpPr/>
          <p:nvPr/>
        </p:nvCxnSpPr>
        <p:spPr>
          <a:xfrm>
            <a:off x="9306482" y="12678744"/>
            <a:ext cx="418718" cy="246953"/>
          </a:xfrm>
          <a:prstGeom prst="line">
            <a:avLst/>
          </a:prstGeom>
          <a:ln w="31750" cap="flat" cmpd="sng" algn="ctr">
            <a:solidFill>
              <a:schemeClr val="tx1">
                <a:lumMod val="75000"/>
                <a:lumOff val="25000"/>
              </a:schemeClr>
            </a:solidFill>
            <a:prstDash val="sys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2139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Rectangle 77"/>
          <p:cNvSpPr/>
          <p:nvPr/>
        </p:nvSpPr>
        <p:spPr>
          <a:xfrm>
            <a:off x="443808" y="8097416"/>
            <a:ext cx="9612338" cy="1845270"/>
          </a:xfrm>
          <a:prstGeom prst="rect">
            <a:avLst/>
          </a:prstGeom>
          <a:solidFill>
            <a:schemeClr val="bg1"/>
          </a:solidFill>
          <a:ln>
            <a:solidFill>
              <a:schemeClr val="bg1">
                <a:lumMod val="85000"/>
              </a:schemeClr>
            </a:solidFill>
          </a:ln>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19" name="Afrundet rektangel 18"/>
          <p:cNvSpPr/>
          <p:nvPr/>
        </p:nvSpPr>
        <p:spPr>
          <a:xfrm>
            <a:off x="3026269" y="4804340"/>
            <a:ext cx="3288094" cy="747324"/>
          </a:xfrm>
          <a:prstGeom prst="roundRect">
            <a:avLst>
              <a:gd name="adj" fmla="val 384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18" name="Afrundet rektangel 17"/>
          <p:cNvSpPr/>
          <p:nvPr/>
        </p:nvSpPr>
        <p:spPr>
          <a:xfrm>
            <a:off x="1325841" y="3906520"/>
            <a:ext cx="4285782" cy="747324"/>
          </a:xfrm>
          <a:prstGeom prst="roundRect">
            <a:avLst>
              <a:gd name="adj" fmla="val 384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75" name="Afrundet rektangulær billedforklaring 6"/>
          <p:cNvSpPr/>
          <p:nvPr/>
        </p:nvSpPr>
        <p:spPr>
          <a:xfrm>
            <a:off x="443808" y="3906520"/>
            <a:ext cx="2427496" cy="1085958"/>
          </a:xfrm>
          <a:prstGeom prst="wedgeRoundRectCallout">
            <a:avLst>
              <a:gd name="adj1" fmla="val 68074"/>
              <a:gd name="adj2" fmla="val -31539"/>
              <a:gd name="adj3" fmla="val 16667"/>
            </a:avLst>
          </a:prstGeom>
          <a:solidFill>
            <a:schemeClr val="accent2">
              <a:lumMod val="75000"/>
            </a:schemeClr>
          </a:solidFill>
          <a:ln>
            <a:solidFill>
              <a:schemeClr val="bg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76" name="Afrundet rektangulær billedforklaring 7"/>
          <p:cNvSpPr/>
          <p:nvPr/>
        </p:nvSpPr>
        <p:spPr>
          <a:xfrm flipH="1">
            <a:off x="6043842" y="3906520"/>
            <a:ext cx="3953337" cy="1660720"/>
          </a:xfrm>
          <a:prstGeom prst="wedgeRoundRectCallout">
            <a:avLst>
              <a:gd name="adj1" fmla="val 61996"/>
              <a:gd name="adj2" fmla="val 29094"/>
              <a:gd name="adj3" fmla="val 16667"/>
            </a:avLst>
          </a:prstGeom>
          <a:solidFill>
            <a:schemeClr val="accent2">
              <a:lumMod val="75000"/>
            </a:schemeClr>
          </a:solidFill>
          <a:ln>
            <a:solidFill>
              <a:schemeClr val="bg1"/>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52" name="Rectangle 51"/>
          <p:cNvSpPr/>
          <p:nvPr/>
        </p:nvSpPr>
        <p:spPr>
          <a:xfrm>
            <a:off x="0" y="0"/>
            <a:ext cx="10440988" cy="1230180"/>
          </a:xfrm>
          <a:prstGeom prst="rect">
            <a:avLst/>
          </a:prstGeom>
          <a:solidFill>
            <a:schemeClr val="accent2">
              <a:lumMod val="75000"/>
            </a:schemeClr>
          </a:solidFill>
          <a:ln w="22225">
            <a:noFill/>
          </a:ln>
          <a:effectLst>
            <a:outerShdw blurRad="400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53" name="Rectangle 52"/>
          <p:cNvSpPr/>
          <p:nvPr/>
        </p:nvSpPr>
        <p:spPr>
          <a:xfrm>
            <a:off x="0" y="0"/>
            <a:ext cx="10440988" cy="615090"/>
          </a:xfrm>
          <a:prstGeom prst="rect">
            <a:avLst/>
          </a:prstGeom>
          <a:solidFill>
            <a:schemeClr val="bg1">
              <a:alpha val="37000"/>
            </a:schemeClr>
          </a:solidFill>
          <a:ln>
            <a:no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4" name="Tekstboks 3"/>
          <p:cNvSpPr txBox="1"/>
          <p:nvPr/>
        </p:nvSpPr>
        <p:spPr>
          <a:xfrm>
            <a:off x="443808" y="340033"/>
            <a:ext cx="9475065" cy="550115"/>
          </a:xfrm>
          <a:prstGeom prst="rect">
            <a:avLst/>
          </a:prstGeom>
          <a:noFill/>
        </p:spPr>
        <p:txBody>
          <a:bodyPr wrap="square" lIns="102870" tIns="51435" rIns="102870" bIns="51435" rtlCol="0">
            <a:spAutoFit/>
          </a:bodyPr>
          <a:lstStyle/>
          <a:p>
            <a:r>
              <a:rPr lang="da-DK" dirty="0" smtClean="0">
                <a:solidFill>
                  <a:schemeClr val="bg1"/>
                </a:solidFill>
                <a:latin typeface="Arial Rounded MT Bold" pitchFamily="34" charset="0"/>
                <a:cs typeface="Aharoni" pitchFamily="2" charset="-79"/>
              </a:rPr>
              <a:t>Henriette fra Hvidovre</a:t>
            </a:r>
            <a:endParaRPr lang="da-DK" dirty="0">
              <a:solidFill>
                <a:schemeClr val="bg1"/>
              </a:solidFill>
              <a:latin typeface="Arial Rounded MT Bold" pitchFamily="34" charset="0"/>
              <a:cs typeface="Aharoni" pitchFamily="2" charset="-79"/>
            </a:endParaRPr>
          </a:p>
        </p:txBody>
      </p:sp>
      <p:sp>
        <p:nvSpPr>
          <p:cNvPr id="9" name="Rektangel 8"/>
          <p:cNvSpPr/>
          <p:nvPr/>
        </p:nvSpPr>
        <p:spPr>
          <a:xfrm>
            <a:off x="3576062" y="4085315"/>
            <a:ext cx="1922193" cy="319318"/>
          </a:xfrm>
          <a:prstGeom prst="rect">
            <a:avLst/>
          </a:prstGeom>
        </p:spPr>
        <p:txBody>
          <a:bodyPr wrap="none" lIns="102870" tIns="51435" rIns="102870" bIns="51435">
            <a:spAutoFit/>
          </a:bodyPr>
          <a:lstStyle/>
          <a:p>
            <a:r>
              <a:rPr lang="da-DK" sz="1400" dirty="0" smtClean="0">
                <a:solidFill>
                  <a:schemeClr val="bg1"/>
                </a:solidFill>
                <a:latin typeface="Arial Rounded MT Bold" pitchFamily="34" charset="0"/>
                <a:cs typeface="Aharoni" pitchFamily="2" charset="-79"/>
              </a:rPr>
              <a:t>Hvor er du om 5 år?</a:t>
            </a:r>
            <a:endParaRPr lang="da-DK" sz="1400" dirty="0">
              <a:solidFill>
                <a:schemeClr val="bg1"/>
              </a:solidFill>
              <a:latin typeface="Arial Rounded MT Bold" pitchFamily="34" charset="0"/>
              <a:cs typeface="Aharoni" pitchFamily="2" charset="-79"/>
            </a:endParaRPr>
          </a:p>
        </p:txBody>
      </p:sp>
      <p:sp>
        <p:nvSpPr>
          <p:cNvPr id="10" name="Rektangel 9"/>
          <p:cNvSpPr/>
          <p:nvPr/>
        </p:nvSpPr>
        <p:spPr>
          <a:xfrm>
            <a:off x="3026269" y="4908358"/>
            <a:ext cx="5026376" cy="534762"/>
          </a:xfrm>
          <a:prstGeom prst="rect">
            <a:avLst/>
          </a:prstGeom>
        </p:spPr>
        <p:txBody>
          <a:bodyPr wrap="square" lIns="102870" tIns="51435" rIns="102870" bIns="51435">
            <a:spAutoFit/>
          </a:bodyPr>
          <a:lstStyle/>
          <a:p>
            <a:r>
              <a:rPr lang="da-DK" sz="1400" dirty="0" smtClean="0">
                <a:solidFill>
                  <a:schemeClr val="bg1"/>
                </a:solidFill>
                <a:latin typeface="Arial Rounded MT Bold" pitchFamily="34" charset="0"/>
                <a:cs typeface="Aharoni" pitchFamily="2" charset="-79"/>
              </a:rPr>
              <a:t>Hvordan fik du dit sidste job?</a:t>
            </a:r>
          </a:p>
          <a:p>
            <a:r>
              <a:rPr lang="da-DK" sz="1400" dirty="0" smtClean="0">
                <a:solidFill>
                  <a:schemeClr val="bg1"/>
                </a:solidFill>
                <a:latin typeface="Arial Rounded MT Bold" pitchFamily="34" charset="0"/>
                <a:cs typeface="Aharoni" pitchFamily="2" charset="-79"/>
              </a:rPr>
              <a:t>Og hvad søger du nu?</a:t>
            </a:r>
            <a:endParaRPr lang="da-DK" sz="1400" dirty="0">
              <a:solidFill>
                <a:schemeClr val="bg1"/>
              </a:solidFill>
              <a:latin typeface="Arial Rounded MT Bold" pitchFamily="34" charset="0"/>
              <a:cs typeface="Aharoni" pitchFamily="2" charset="-79"/>
            </a:endParaRPr>
          </a:p>
        </p:txBody>
      </p:sp>
      <p:sp>
        <p:nvSpPr>
          <p:cNvPr id="11" name="Afrundet rektangel 10"/>
          <p:cNvSpPr/>
          <p:nvPr/>
        </p:nvSpPr>
        <p:spPr>
          <a:xfrm>
            <a:off x="467966" y="5940915"/>
            <a:ext cx="2740722" cy="1992864"/>
          </a:xfrm>
          <a:prstGeom prst="roundRect">
            <a:avLst>
              <a:gd name="adj" fmla="val 38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r>
              <a:rPr lang="da-DK" sz="1400" dirty="0" smtClean="0">
                <a:solidFill>
                  <a:schemeClr val="bg1"/>
                </a:solidFill>
              </a:rPr>
              <a:t>”</a:t>
            </a:r>
            <a:r>
              <a:rPr lang="da-DK" sz="1400" dirty="0">
                <a:solidFill>
                  <a:schemeClr val="bg1"/>
                </a:solidFill>
              </a:rPr>
              <a:t>Det er svært at </a:t>
            </a:r>
            <a:r>
              <a:rPr lang="da-DK" sz="1400" dirty="0" smtClean="0">
                <a:solidFill>
                  <a:schemeClr val="bg1"/>
                </a:solidFill>
              </a:rPr>
              <a:t>beskrive, </a:t>
            </a:r>
            <a:r>
              <a:rPr lang="da-DK" sz="1400" dirty="0">
                <a:solidFill>
                  <a:schemeClr val="bg1"/>
                </a:solidFill>
              </a:rPr>
              <a:t>hvad man kan og selv ønsker, hvis man vil skifte jobretning eller som jeg er nødt til </a:t>
            </a:r>
            <a:r>
              <a:rPr lang="da-DK" sz="1400" dirty="0" smtClean="0">
                <a:solidFill>
                  <a:schemeClr val="bg1"/>
                </a:solidFill>
              </a:rPr>
              <a:t>det.”</a:t>
            </a:r>
            <a:endParaRPr lang="da-DK" sz="1400" dirty="0"/>
          </a:p>
        </p:txBody>
      </p:sp>
      <p:sp>
        <p:nvSpPr>
          <p:cNvPr id="12" name="Afrundet rektangel 11"/>
          <p:cNvSpPr/>
          <p:nvPr/>
        </p:nvSpPr>
        <p:spPr>
          <a:xfrm>
            <a:off x="6865118" y="5915437"/>
            <a:ext cx="3132061" cy="1992864"/>
          </a:xfrm>
          <a:prstGeom prst="roundRect">
            <a:avLst>
              <a:gd name="adj" fmla="val 38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lvl="0"/>
            <a:r>
              <a:rPr lang="da-DK" sz="1400" dirty="0" smtClean="0">
                <a:solidFill>
                  <a:schemeClr val="bg1"/>
                </a:solidFill>
                <a:ea typeface="Times New Roman" pitchFamily="18" charset="0"/>
                <a:cs typeface="Arial" pitchFamily="34" charset="0"/>
              </a:rPr>
              <a:t>”For </a:t>
            </a:r>
            <a:r>
              <a:rPr lang="da-DK" sz="1400" dirty="0">
                <a:solidFill>
                  <a:schemeClr val="bg1"/>
                </a:solidFill>
                <a:ea typeface="Times New Roman" pitchFamily="18" charset="0"/>
                <a:cs typeface="Arial" pitchFamily="34" charset="0"/>
              </a:rPr>
              <a:t>med tiden, når man går hjemme i sit </a:t>
            </a:r>
            <a:r>
              <a:rPr lang="da-DK" sz="1400" dirty="0" smtClean="0">
                <a:solidFill>
                  <a:schemeClr val="bg1"/>
                </a:solidFill>
                <a:ea typeface="Times New Roman" pitchFamily="18" charset="0"/>
                <a:cs typeface="Arial" pitchFamily="34" charset="0"/>
              </a:rPr>
              <a:t>joggingtøj, </a:t>
            </a:r>
            <a:r>
              <a:rPr lang="da-DK" sz="1400" dirty="0">
                <a:solidFill>
                  <a:schemeClr val="bg1"/>
                </a:solidFill>
                <a:ea typeface="Times New Roman" pitchFamily="18" charset="0"/>
                <a:cs typeface="Arial" pitchFamily="34" charset="0"/>
              </a:rPr>
              <a:t>så skal man virkelig grave for at finde frem til sit udadvendte, lækre, </a:t>
            </a:r>
            <a:r>
              <a:rPr lang="da-DK" sz="1400" dirty="0" smtClean="0">
                <a:solidFill>
                  <a:schemeClr val="bg1"/>
                </a:solidFill>
                <a:ea typeface="Times New Roman" pitchFamily="18" charset="0"/>
                <a:cs typeface="Arial" pitchFamily="34" charset="0"/>
              </a:rPr>
              <a:t>tjekkede </a:t>
            </a:r>
            <a:r>
              <a:rPr lang="da-DK" sz="1400" dirty="0">
                <a:solidFill>
                  <a:schemeClr val="bg1"/>
                </a:solidFill>
                <a:ea typeface="Times New Roman" pitchFamily="18" charset="0"/>
                <a:cs typeface="Arial" pitchFamily="34" charset="0"/>
              </a:rPr>
              <a:t>jeg, man havde en gang – den gang man havde et succesfuldt job, før man endte i køen med de </a:t>
            </a:r>
            <a:r>
              <a:rPr lang="da-DK" sz="1400" dirty="0" smtClean="0">
                <a:solidFill>
                  <a:schemeClr val="bg1"/>
                </a:solidFill>
                <a:ea typeface="Times New Roman" pitchFamily="18" charset="0"/>
                <a:cs typeface="Arial" pitchFamily="34" charset="0"/>
              </a:rPr>
              <a:t>andre ... </a:t>
            </a:r>
            <a:r>
              <a:rPr lang="da-DK" sz="1400" dirty="0">
                <a:solidFill>
                  <a:schemeClr val="bg1"/>
                </a:solidFill>
                <a:ea typeface="Times New Roman" pitchFamily="18" charset="0"/>
                <a:cs typeface="Arial" pitchFamily="34" charset="0"/>
              </a:rPr>
              <a:t>‘tabere</a:t>
            </a:r>
            <a:r>
              <a:rPr lang="da-DK" sz="1400" dirty="0" smtClean="0">
                <a:solidFill>
                  <a:schemeClr val="bg1"/>
                </a:solidFill>
                <a:ea typeface="Times New Roman" pitchFamily="18" charset="0"/>
                <a:cs typeface="Arial" pitchFamily="34" charset="0"/>
              </a:rPr>
              <a:t>’.”</a:t>
            </a:r>
            <a:endParaRPr lang="da-DK" sz="1400" dirty="0">
              <a:solidFill>
                <a:schemeClr val="bg1"/>
              </a:solidFill>
              <a:cs typeface="Arial" pitchFamily="34" charset="0"/>
            </a:endParaRPr>
          </a:p>
        </p:txBody>
      </p:sp>
      <p:sp>
        <p:nvSpPr>
          <p:cNvPr id="14" name="Afrundet rektangel 13"/>
          <p:cNvSpPr/>
          <p:nvPr/>
        </p:nvSpPr>
        <p:spPr>
          <a:xfrm>
            <a:off x="3341144" y="5915437"/>
            <a:ext cx="3391518" cy="1992864"/>
          </a:xfrm>
          <a:prstGeom prst="roundRect">
            <a:avLst>
              <a:gd name="adj" fmla="val 384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r>
              <a:rPr lang="da-DK" sz="1400" dirty="0" smtClean="0">
                <a:solidFill>
                  <a:schemeClr val="bg1"/>
                </a:solidFill>
              </a:rPr>
              <a:t>”</a:t>
            </a:r>
            <a:r>
              <a:rPr lang="da-DK" sz="1400" dirty="0">
                <a:solidFill>
                  <a:schemeClr val="bg1"/>
                </a:solidFill>
              </a:rPr>
              <a:t>Når jeg skriver en ansøgning, så vil jeg jo gerne have, at det er helt rigtigt. At det passer sammen, rækkefølgen og sådan ... Og er sandt ... Jeg vil </a:t>
            </a:r>
            <a:r>
              <a:rPr lang="da-DK" sz="1400" dirty="0" smtClean="0">
                <a:solidFill>
                  <a:schemeClr val="bg1"/>
                </a:solidFill>
              </a:rPr>
              <a:t>helst </a:t>
            </a:r>
            <a:r>
              <a:rPr lang="da-DK" sz="1400" dirty="0">
                <a:solidFill>
                  <a:schemeClr val="bg1"/>
                </a:solidFill>
              </a:rPr>
              <a:t>melde ærligt ud om mine styrker og svagheder.” </a:t>
            </a:r>
          </a:p>
          <a:p>
            <a:pPr algn="ctr"/>
            <a:endParaRPr lang="da-DK" dirty="0"/>
          </a:p>
        </p:txBody>
      </p:sp>
      <p:sp>
        <p:nvSpPr>
          <p:cNvPr id="17" name="Højrepil 16"/>
          <p:cNvSpPr/>
          <p:nvPr/>
        </p:nvSpPr>
        <p:spPr>
          <a:xfrm>
            <a:off x="709950" y="12449562"/>
            <a:ext cx="8994157" cy="404127"/>
          </a:xfrm>
          <a:prstGeom prst="rightArrow">
            <a:avLst/>
          </a:prstGeom>
          <a:gradFill flip="none" rotWithShape="1">
            <a:gsLst>
              <a:gs pos="0">
                <a:schemeClr val="accent2">
                  <a:lumMod val="75000"/>
                </a:schemeClr>
              </a:gs>
              <a:gs pos="100000">
                <a:srgbClr val="FFFFFF">
                  <a:alpha val="0"/>
                </a:srgbClr>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5" rIns="102870" bIns="51435" rtlCol="0" anchor="ctr"/>
          <a:lstStyle/>
          <a:p>
            <a:pPr algn="ctr"/>
            <a:endParaRPr lang="da-DK"/>
          </a:p>
        </p:txBody>
      </p:sp>
      <p:sp>
        <p:nvSpPr>
          <p:cNvPr id="61" name="Rectangle 60"/>
          <p:cNvSpPr/>
          <p:nvPr/>
        </p:nvSpPr>
        <p:spPr bwMode="auto">
          <a:xfrm rot="546901">
            <a:off x="7927496" y="1504879"/>
            <a:ext cx="1918556" cy="2012129"/>
          </a:xfrm>
          <a:prstGeom prst="rect">
            <a:avLst/>
          </a:prstGeom>
          <a:gradFill rotWithShape="1">
            <a:gsLst>
              <a:gs pos="0">
                <a:sysClr val="window" lastClr="FFFFFF">
                  <a:lumMod val="85000"/>
                </a:sysClr>
              </a:gs>
              <a:gs pos="100000">
                <a:sysClr val="window" lastClr="FFFFFF">
                  <a:lumMod val="95000"/>
                </a:sysClr>
              </a:gs>
            </a:gsLst>
            <a:lin ang="16200000" scaled="0"/>
          </a:gradFill>
          <a:ln w="9525" cap="flat" cmpd="sng" algn="ctr">
            <a:solidFill>
              <a:sysClr val="window" lastClr="FFFFFF">
                <a:lumMod val="85000"/>
              </a:sysClr>
            </a:solidFill>
            <a:prstDash val="solid"/>
          </a:ln>
          <a:effectLst>
            <a:outerShdw blurRad="40000" dist="23000" dir="5400000" rotWithShape="0">
              <a:srgbClr val="000000">
                <a:alpha val="35000"/>
              </a:srgbClr>
            </a:outerShdw>
          </a:effectLst>
        </p:spPr>
        <p:txBody>
          <a:bodyPr lIns="102870" tIns="51435" rIns="102870" bIns="51435" anchor="ctr"/>
          <a:lstStyle/>
          <a:p>
            <a:pPr algn="ctr" defTabSz="1028700">
              <a:defRPr/>
            </a:pPr>
            <a:endParaRPr lang="nb-NO" sz="2000" kern="0" dirty="0">
              <a:solidFill>
                <a:sysClr val="window" lastClr="FFFFFF"/>
              </a:solidFill>
              <a:latin typeface="Calibri"/>
            </a:endParaRPr>
          </a:p>
        </p:txBody>
      </p:sp>
      <p:sp>
        <p:nvSpPr>
          <p:cNvPr id="21" name="Rektangel 20"/>
          <p:cNvSpPr/>
          <p:nvPr/>
        </p:nvSpPr>
        <p:spPr>
          <a:xfrm>
            <a:off x="5864430" y="1425971"/>
            <a:ext cx="1964256" cy="350096"/>
          </a:xfrm>
          <a:prstGeom prst="rect">
            <a:avLst/>
          </a:prstGeom>
        </p:spPr>
        <p:txBody>
          <a:bodyPr wrap="none" lIns="102870" tIns="51435" rIns="102870" bIns="51435">
            <a:spAutoFit/>
          </a:bodyPr>
          <a:lstStyle/>
          <a:p>
            <a:r>
              <a:rPr lang="da-DK" sz="1600" b="1" dirty="0" smtClean="0">
                <a:solidFill>
                  <a:schemeClr val="accent2">
                    <a:lumMod val="75000"/>
                  </a:schemeClr>
                </a:solidFill>
                <a:latin typeface="+mj-lt"/>
              </a:rPr>
              <a:t>Bungalow i Hvidovre</a:t>
            </a:r>
          </a:p>
        </p:txBody>
      </p:sp>
      <p:sp>
        <p:nvSpPr>
          <p:cNvPr id="22" name="Rektangel 21"/>
          <p:cNvSpPr/>
          <p:nvPr/>
        </p:nvSpPr>
        <p:spPr>
          <a:xfrm>
            <a:off x="4091061" y="1885791"/>
            <a:ext cx="2854436" cy="350096"/>
          </a:xfrm>
          <a:prstGeom prst="rect">
            <a:avLst/>
          </a:prstGeom>
        </p:spPr>
        <p:txBody>
          <a:bodyPr wrap="none" lIns="102870" tIns="51435" rIns="102870" bIns="51435">
            <a:spAutoFit/>
          </a:bodyPr>
          <a:lstStyle/>
          <a:p>
            <a:r>
              <a:rPr lang="da-DK" sz="1600" b="1" dirty="0" smtClean="0">
                <a:solidFill>
                  <a:schemeClr val="accent2">
                    <a:lumMod val="75000"/>
                  </a:schemeClr>
                </a:solidFill>
                <a:latin typeface="+mj-lt"/>
              </a:rPr>
              <a:t>Gift med Morten gennem 20 år</a:t>
            </a:r>
          </a:p>
        </p:txBody>
      </p:sp>
      <p:sp>
        <p:nvSpPr>
          <p:cNvPr id="23" name="Rektangel 22"/>
          <p:cNvSpPr/>
          <p:nvPr/>
        </p:nvSpPr>
        <p:spPr>
          <a:xfrm>
            <a:off x="4533785" y="1425971"/>
            <a:ext cx="679032" cy="350096"/>
          </a:xfrm>
          <a:prstGeom prst="rect">
            <a:avLst/>
          </a:prstGeom>
        </p:spPr>
        <p:txBody>
          <a:bodyPr wrap="none" lIns="102870" tIns="51435" rIns="102870" bIns="51435">
            <a:spAutoFit/>
          </a:bodyPr>
          <a:lstStyle/>
          <a:p>
            <a:r>
              <a:rPr lang="da-DK" sz="1600" b="1" dirty="0" smtClean="0">
                <a:solidFill>
                  <a:schemeClr val="accent2">
                    <a:lumMod val="75000"/>
                  </a:schemeClr>
                </a:solidFill>
                <a:latin typeface="+mj-lt"/>
              </a:rPr>
              <a:t>48  år</a:t>
            </a:r>
            <a:endParaRPr lang="da-DK" sz="1600" b="1" dirty="0">
              <a:solidFill>
                <a:schemeClr val="accent2">
                  <a:lumMod val="75000"/>
                </a:schemeClr>
              </a:solidFill>
              <a:latin typeface="+mj-lt"/>
            </a:endParaRPr>
          </a:p>
        </p:txBody>
      </p:sp>
      <p:sp>
        <p:nvSpPr>
          <p:cNvPr id="30" name="Tekstboks 29"/>
          <p:cNvSpPr txBox="1"/>
          <p:nvPr/>
        </p:nvSpPr>
        <p:spPr>
          <a:xfrm>
            <a:off x="600421" y="4061649"/>
            <a:ext cx="2035964" cy="750205"/>
          </a:xfrm>
          <a:prstGeom prst="rect">
            <a:avLst/>
          </a:prstGeom>
          <a:noFill/>
        </p:spPr>
        <p:txBody>
          <a:bodyPr wrap="square" lIns="102870" tIns="51435" rIns="102870" bIns="51435" rtlCol="0">
            <a:spAutoFit/>
          </a:bodyPr>
          <a:lstStyle/>
          <a:p>
            <a:r>
              <a:rPr lang="da-DK" sz="1400" dirty="0" smtClean="0">
                <a:solidFill>
                  <a:schemeClr val="bg1"/>
                </a:solidFill>
              </a:rPr>
              <a:t>”I job! Så har jeg fundet en ny vej – et andet sted, hvor jeg kan gøre nytte.”</a:t>
            </a:r>
            <a:endParaRPr lang="da-DK" sz="1400" dirty="0">
              <a:solidFill>
                <a:schemeClr val="bg1"/>
              </a:solidFill>
            </a:endParaRPr>
          </a:p>
        </p:txBody>
      </p:sp>
      <p:sp>
        <p:nvSpPr>
          <p:cNvPr id="33" name="Tekstboks 32"/>
          <p:cNvSpPr txBox="1"/>
          <p:nvPr/>
        </p:nvSpPr>
        <p:spPr>
          <a:xfrm>
            <a:off x="6283885" y="3954327"/>
            <a:ext cx="3578704" cy="1396536"/>
          </a:xfrm>
          <a:prstGeom prst="rect">
            <a:avLst/>
          </a:prstGeom>
          <a:noFill/>
        </p:spPr>
        <p:txBody>
          <a:bodyPr wrap="square" lIns="102870" tIns="51435" rIns="102870" bIns="51435" rtlCol="0">
            <a:spAutoFit/>
          </a:bodyPr>
          <a:lstStyle/>
          <a:p>
            <a:r>
              <a:rPr lang="da-DK" sz="1400" dirty="0" smtClean="0">
                <a:solidFill>
                  <a:schemeClr val="bg1"/>
                </a:solidFill>
              </a:rPr>
              <a:t>”Jeg har jo været selvstændig frisør i mange år, men det kan jeg jo ikke fortsætte med desværre. Så nu ved jeg ikke rigtig. Jeg vil jo gerne finde et fleksjob, men det er virkelig svært at sælge sig selv, når man kun kan arbejde få timer om ugen.”</a:t>
            </a:r>
            <a:endParaRPr lang="da-DK" sz="1400" dirty="0">
              <a:solidFill>
                <a:schemeClr val="bg1"/>
              </a:solidFill>
            </a:endParaRPr>
          </a:p>
        </p:txBody>
      </p:sp>
      <p:cxnSp>
        <p:nvCxnSpPr>
          <p:cNvPr id="40" name="Lige forbindelse 39"/>
          <p:cNvCxnSpPr>
            <a:stCxn id="72" idx="2"/>
          </p:cNvCxnSpPr>
          <p:nvPr/>
        </p:nvCxnSpPr>
        <p:spPr>
          <a:xfrm flipH="1">
            <a:off x="986983" y="11006421"/>
            <a:ext cx="2107588" cy="608125"/>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Lige forbindelse 41"/>
          <p:cNvCxnSpPr>
            <a:stCxn id="59" idx="4"/>
            <a:endCxn id="58" idx="7"/>
          </p:cNvCxnSpPr>
          <p:nvPr/>
        </p:nvCxnSpPr>
        <p:spPr>
          <a:xfrm flipH="1">
            <a:off x="3745885" y="11834249"/>
            <a:ext cx="315988" cy="1158174"/>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Lige forbindelse 42"/>
          <p:cNvCxnSpPr>
            <a:stCxn id="81" idx="0"/>
          </p:cNvCxnSpPr>
          <p:nvPr/>
        </p:nvCxnSpPr>
        <p:spPr>
          <a:xfrm flipH="1" flipV="1">
            <a:off x="4040305" y="11702560"/>
            <a:ext cx="448179" cy="1529975"/>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p:nvCxnSpPr>
        <p:spPr>
          <a:xfrm>
            <a:off x="5121964" y="13751493"/>
            <a:ext cx="1385775" cy="299372"/>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Rektangel 44"/>
          <p:cNvSpPr/>
          <p:nvPr/>
        </p:nvSpPr>
        <p:spPr>
          <a:xfrm>
            <a:off x="1424576" y="11440054"/>
            <a:ext cx="1463216" cy="934871"/>
          </a:xfrm>
          <a:prstGeom prst="rect">
            <a:avLst/>
          </a:prstGeom>
        </p:spPr>
        <p:txBody>
          <a:bodyPr wrap="square" lIns="102870" tIns="51435" rIns="102870" bIns="51435">
            <a:spAutoFit/>
          </a:bodyPr>
          <a:lstStyle/>
          <a:p>
            <a:pPr marL="342900" indent="-342900">
              <a:buAutoNum type="arabicPeriod"/>
            </a:pPr>
            <a:r>
              <a:rPr lang="da-DK" sz="1800" b="1" dirty="0" smtClean="0">
                <a:latin typeface="+mj-lt"/>
              </a:rPr>
              <a:t>job: </a:t>
            </a:r>
          </a:p>
          <a:p>
            <a:r>
              <a:rPr lang="da-DK" sz="1800" b="1" dirty="0" smtClean="0">
                <a:latin typeface="+mj-lt"/>
              </a:rPr>
              <a:t>Salon </a:t>
            </a:r>
            <a:r>
              <a:rPr lang="da-DK" sz="1800" b="1" dirty="0" err="1" smtClean="0">
                <a:latin typeface="+mj-lt"/>
              </a:rPr>
              <a:t>Delux</a:t>
            </a:r>
            <a:r>
              <a:rPr lang="da-DK" sz="1800" b="1" dirty="0" smtClean="0">
                <a:latin typeface="+mj-lt"/>
              </a:rPr>
              <a:t>, Hvidovre</a:t>
            </a:r>
          </a:p>
        </p:txBody>
      </p:sp>
      <p:sp>
        <p:nvSpPr>
          <p:cNvPr id="47" name="Rektangel 46"/>
          <p:cNvSpPr/>
          <p:nvPr/>
        </p:nvSpPr>
        <p:spPr>
          <a:xfrm>
            <a:off x="7696143" y="13987086"/>
            <a:ext cx="2210184" cy="657872"/>
          </a:xfrm>
          <a:prstGeom prst="rect">
            <a:avLst/>
          </a:prstGeom>
        </p:spPr>
        <p:txBody>
          <a:bodyPr wrap="square" lIns="102870" tIns="51435" rIns="102870" bIns="51435">
            <a:spAutoFit/>
          </a:bodyPr>
          <a:lstStyle/>
          <a:p>
            <a:r>
              <a:rPr lang="da-DK" sz="1800" b="1" dirty="0" smtClean="0">
                <a:latin typeface="+mj-lt"/>
              </a:rPr>
              <a:t>I ressourceforløb (1,5 år)</a:t>
            </a:r>
          </a:p>
        </p:txBody>
      </p:sp>
      <p:sp>
        <p:nvSpPr>
          <p:cNvPr id="51" name="Rektangel 50"/>
          <p:cNvSpPr/>
          <p:nvPr/>
        </p:nvSpPr>
        <p:spPr>
          <a:xfrm>
            <a:off x="176290" y="11668175"/>
            <a:ext cx="1248286" cy="657872"/>
          </a:xfrm>
          <a:prstGeom prst="rect">
            <a:avLst/>
          </a:prstGeom>
        </p:spPr>
        <p:txBody>
          <a:bodyPr wrap="square" lIns="102870" tIns="51435" rIns="102870" bIns="51435">
            <a:spAutoFit/>
          </a:bodyPr>
          <a:lstStyle/>
          <a:p>
            <a:r>
              <a:rPr lang="da-DK" sz="1800" b="1" dirty="0" smtClean="0">
                <a:latin typeface="+mj-lt"/>
              </a:rPr>
              <a:t>Uddannet </a:t>
            </a:r>
          </a:p>
          <a:p>
            <a:r>
              <a:rPr lang="da-DK" sz="1800" b="1" dirty="0" smtClean="0">
                <a:latin typeface="+mj-lt"/>
              </a:rPr>
              <a:t>Frisør</a:t>
            </a:r>
          </a:p>
        </p:txBody>
      </p:sp>
      <p:sp>
        <p:nvSpPr>
          <p:cNvPr id="56" name="Oval 78"/>
          <p:cNvSpPr/>
          <p:nvPr/>
        </p:nvSpPr>
        <p:spPr>
          <a:xfrm>
            <a:off x="913647" y="11518373"/>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57" name="Oval 78"/>
          <p:cNvSpPr/>
          <p:nvPr/>
        </p:nvSpPr>
        <p:spPr>
          <a:xfrm>
            <a:off x="1838327" y="11247860"/>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58" name="Oval 78"/>
          <p:cNvSpPr/>
          <p:nvPr/>
        </p:nvSpPr>
        <p:spPr>
          <a:xfrm>
            <a:off x="3600528" y="12965977"/>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59" name="Oval 78"/>
          <p:cNvSpPr/>
          <p:nvPr/>
        </p:nvSpPr>
        <p:spPr>
          <a:xfrm>
            <a:off x="3976725" y="11653667"/>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60" name="Oval 78"/>
          <p:cNvSpPr/>
          <p:nvPr/>
        </p:nvSpPr>
        <p:spPr>
          <a:xfrm>
            <a:off x="6562366" y="13967879"/>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62" name="Oval 78"/>
          <p:cNvSpPr/>
          <p:nvPr/>
        </p:nvSpPr>
        <p:spPr>
          <a:xfrm>
            <a:off x="8009284" y="12108395"/>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65" name="Tekstboks 64"/>
          <p:cNvSpPr txBox="1"/>
          <p:nvPr/>
        </p:nvSpPr>
        <p:spPr>
          <a:xfrm>
            <a:off x="323950" y="1548433"/>
            <a:ext cx="3552504" cy="1765868"/>
          </a:xfrm>
          <a:prstGeom prst="rect">
            <a:avLst/>
          </a:prstGeom>
          <a:noFill/>
        </p:spPr>
        <p:txBody>
          <a:bodyPr wrap="square" lIns="102870" tIns="51435" rIns="102870" bIns="51435" rtlCol="0">
            <a:spAutoFit/>
          </a:bodyPr>
          <a:lstStyle/>
          <a:p>
            <a:r>
              <a:rPr lang="da-DK" sz="1800" b="1" dirty="0" smtClean="0">
                <a:latin typeface="+mj-lt"/>
              </a:rPr>
              <a:t>Gruppe</a:t>
            </a:r>
            <a:r>
              <a:rPr lang="da-DK" sz="1800" dirty="0" smtClean="0">
                <a:latin typeface="+mj-lt"/>
              </a:rPr>
              <a:t>: Ledighedsydelsesmodtager</a:t>
            </a:r>
          </a:p>
          <a:p>
            <a:r>
              <a:rPr lang="da-DK" sz="1800" b="1" dirty="0" smtClean="0">
                <a:latin typeface="+mj-lt"/>
              </a:rPr>
              <a:t>Uddannelse</a:t>
            </a:r>
            <a:r>
              <a:rPr lang="da-DK" sz="1800" dirty="0" smtClean="0">
                <a:latin typeface="+mj-lt"/>
              </a:rPr>
              <a:t>: Frisør</a:t>
            </a:r>
          </a:p>
          <a:p>
            <a:r>
              <a:rPr lang="da-DK" sz="1800" b="1" dirty="0" smtClean="0">
                <a:latin typeface="+mj-lt"/>
              </a:rPr>
              <a:t>PC</a:t>
            </a:r>
            <a:r>
              <a:rPr lang="da-DK" sz="1800" dirty="0" smtClean="0">
                <a:latin typeface="+mj-lt"/>
              </a:rPr>
              <a:t>: God: NemID, webshopping mv. </a:t>
            </a:r>
          </a:p>
          <a:p>
            <a:r>
              <a:rPr lang="da-DK" sz="1800" b="1" dirty="0" smtClean="0">
                <a:latin typeface="+mj-lt"/>
              </a:rPr>
              <a:t>Mobil</a:t>
            </a:r>
            <a:r>
              <a:rPr lang="da-DK" sz="1800" dirty="0" smtClean="0">
                <a:latin typeface="+mj-lt"/>
              </a:rPr>
              <a:t>: God: Søgning, læsning mv.</a:t>
            </a:r>
          </a:p>
          <a:p>
            <a:r>
              <a:rPr lang="da-DK" sz="1800" b="1" dirty="0" smtClean="0">
                <a:latin typeface="+mj-lt"/>
              </a:rPr>
              <a:t>IT-udstyr</a:t>
            </a:r>
            <a:r>
              <a:rPr lang="da-DK" sz="1800" dirty="0" smtClean="0">
                <a:latin typeface="+mj-lt"/>
              </a:rPr>
              <a:t>: HP laptop og Iphone 6</a:t>
            </a:r>
            <a:endParaRPr lang="da-DK" sz="1800" dirty="0">
              <a:latin typeface="+mj-lt"/>
            </a:endParaRPr>
          </a:p>
          <a:p>
            <a:pPr marL="285750" indent="-285750">
              <a:buFont typeface="Arial" pitchFamily="34" charset="0"/>
              <a:buChar char="•"/>
            </a:pPr>
            <a:endParaRPr lang="da-DK" sz="1800" dirty="0">
              <a:latin typeface="+mj-lt"/>
            </a:endParaRPr>
          </a:p>
        </p:txBody>
      </p:sp>
      <p:sp>
        <p:nvSpPr>
          <p:cNvPr id="67" name="Rektangel 66"/>
          <p:cNvSpPr/>
          <p:nvPr/>
        </p:nvSpPr>
        <p:spPr>
          <a:xfrm>
            <a:off x="2096048" y="12677649"/>
            <a:ext cx="1667005" cy="657872"/>
          </a:xfrm>
          <a:prstGeom prst="rect">
            <a:avLst/>
          </a:prstGeom>
        </p:spPr>
        <p:txBody>
          <a:bodyPr wrap="square" lIns="102870" tIns="51435" rIns="102870" bIns="51435">
            <a:spAutoFit/>
          </a:bodyPr>
          <a:lstStyle/>
          <a:p>
            <a:r>
              <a:rPr lang="da-DK" sz="1800" b="1" dirty="0" smtClean="0">
                <a:latin typeface="+mj-lt"/>
              </a:rPr>
              <a:t>Sygemeldes pga. stress</a:t>
            </a:r>
          </a:p>
        </p:txBody>
      </p:sp>
      <p:sp>
        <p:nvSpPr>
          <p:cNvPr id="68" name="Rektangel 21"/>
          <p:cNvSpPr/>
          <p:nvPr/>
        </p:nvSpPr>
        <p:spPr>
          <a:xfrm>
            <a:off x="4045097" y="2822683"/>
            <a:ext cx="2855910" cy="350096"/>
          </a:xfrm>
          <a:prstGeom prst="rect">
            <a:avLst/>
          </a:prstGeom>
        </p:spPr>
        <p:txBody>
          <a:bodyPr wrap="none" lIns="102870" tIns="51435" rIns="102870" bIns="51435">
            <a:spAutoFit/>
          </a:bodyPr>
          <a:lstStyle/>
          <a:p>
            <a:r>
              <a:rPr lang="da-DK" sz="1600" b="1" dirty="0" smtClean="0">
                <a:solidFill>
                  <a:schemeClr val="accent2">
                    <a:lumMod val="75000"/>
                  </a:schemeClr>
                </a:solidFill>
                <a:latin typeface="+mj-lt"/>
              </a:rPr>
              <a:t>Børn: Lasse 20 år og Sofie 17 år</a:t>
            </a:r>
          </a:p>
        </p:txBody>
      </p:sp>
      <p:sp>
        <p:nvSpPr>
          <p:cNvPr id="69" name="Rektangel 21"/>
          <p:cNvSpPr/>
          <p:nvPr/>
        </p:nvSpPr>
        <p:spPr>
          <a:xfrm>
            <a:off x="5430496" y="2327263"/>
            <a:ext cx="2177840" cy="350096"/>
          </a:xfrm>
          <a:prstGeom prst="rect">
            <a:avLst/>
          </a:prstGeom>
        </p:spPr>
        <p:txBody>
          <a:bodyPr wrap="none" lIns="102870" tIns="51435" rIns="102870" bIns="51435">
            <a:spAutoFit/>
          </a:bodyPr>
          <a:lstStyle/>
          <a:p>
            <a:r>
              <a:rPr lang="da-DK" sz="1600" b="1" dirty="0" smtClean="0">
                <a:solidFill>
                  <a:schemeClr val="accent2">
                    <a:lumMod val="75000"/>
                  </a:schemeClr>
                </a:solidFill>
                <a:latin typeface="+mj-lt"/>
              </a:rPr>
              <a:t>Går til blomsterbinding</a:t>
            </a:r>
          </a:p>
        </p:txBody>
      </p:sp>
      <p:sp>
        <p:nvSpPr>
          <p:cNvPr id="70" name="Rektangel 21"/>
          <p:cNvSpPr/>
          <p:nvPr/>
        </p:nvSpPr>
        <p:spPr>
          <a:xfrm>
            <a:off x="4090300" y="3227503"/>
            <a:ext cx="2172774" cy="350096"/>
          </a:xfrm>
          <a:prstGeom prst="rect">
            <a:avLst/>
          </a:prstGeom>
        </p:spPr>
        <p:txBody>
          <a:bodyPr wrap="none" lIns="102870" tIns="51435" rIns="102870" bIns="51435">
            <a:spAutoFit/>
          </a:bodyPr>
          <a:lstStyle/>
          <a:p>
            <a:r>
              <a:rPr lang="da-DK" sz="1600" b="1" dirty="0" smtClean="0">
                <a:solidFill>
                  <a:schemeClr val="accent2">
                    <a:lumMod val="75000"/>
                  </a:schemeClr>
                </a:solidFill>
                <a:latin typeface="+mj-lt"/>
              </a:rPr>
              <a:t>Fibromyalgi, gigt, angst</a:t>
            </a:r>
          </a:p>
        </p:txBody>
      </p:sp>
      <p:sp>
        <p:nvSpPr>
          <p:cNvPr id="71" name="Oval 78"/>
          <p:cNvSpPr/>
          <p:nvPr/>
        </p:nvSpPr>
        <p:spPr>
          <a:xfrm>
            <a:off x="2627809" y="11038717"/>
            <a:ext cx="126105" cy="1337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sz="1200" dirty="0"/>
          </a:p>
        </p:txBody>
      </p:sp>
      <p:sp>
        <p:nvSpPr>
          <p:cNvPr id="72" name="Oval 78"/>
          <p:cNvSpPr/>
          <p:nvPr/>
        </p:nvSpPr>
        <p:spPr>
          <a:xfrm>
            <a:off x="3094571" y="10918695"/>
            <a:ext cx="165458" cy="17545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sz="1200" dirty="0"/>
          </a:p>
        </p:txBody>
      </p:sp>
      <p:cxnSp>
        <p:nvCxnSpPr>
          <p:cNvPr id="73" name="Lige forbindelse 41"/>
          <p:cNvCxnSpPr>
            <a:stCxn id="72" idx="5"/>
            <a:endCxn id="58" idx="1"/>
          </p:cNvCxnSpPr>
          <p:nvPr/>
        </p:nvCxnSpPr>
        <p:spPr>
          <a:xfrm>
            <a:off x="3235798" y="11068453"/>
            <a:ext cx="389669" cy="1923970"/>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9" name="Lige forbindelse 41"/>
          <p:cNvCxnSpPr/>
          <p:nvPr/>
        </p:nvCxnSpPr>
        <p:spPr>
          <a:xfrm flipH="1" flipV="1">
            <a:off x="6704572" y="14049822"/>
            <a:ext cx="878070" cy="159282"/>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80" name="Rektangel 66"/>
          <p:cNvSpPr/>
          <p:nvPr/>
        </p:nvSpPr>
        <p:spPr>
          <a:xfrm>
            <a:off x="3211739" y="13332443"/>
            <a:ext cx="1517101" cy="657872"/>
          </a:xfrm>
          <a:prstGeom prst="rect">
            <a:avLst/>
          </a:prstGeom>
        </p:spPr>
        <p:txBody>
          <a:bodyPr wrap="square" lIns="102870" tIns="51435" rIns="102870" bIns="51435">
            <a:spAutoFit/>
          </a:bodyPr>
          <a:lstStyle/>
          <a:p>
            <a:r>
              <a:rPr lang="da-DK" sz="1800" b="1" dirty="0" smtClean="0">
                <a:latin typeface="+mj-lt"/>
              </a:rPr>
              <a:t>Sygemeldes pga. smerter</a:t>
            </a:r>
          </a:p>
        </p:txBody>
      </p:sp>
      <p:sp>
        <p:nvSpPr>
          <p:cNvPr id="81" name="Oval 78"/>
          <p:cNvSpPr/>
          <p:nvPr/>
        </p:nvSpPr>
        <p:spPr>
          <a:xfrm>
            <a:off x="4403336" y="13232535"/>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87" name="Oval 78"/>
          <p:cNvSpPr/>
          <p:nvPr/>
        </p:nvSpPr>
        <p:spPr>
          <a:xfrm>
            <a:off x="7525847" y="14116009"/>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cxnSp>
        <p:nvCxnSpPr>
          <p:cNvPr id="90" name="Lige forbindelse 41"/>
          <p:cNvCxnSpPr>
            <a:stCxn id="62" idx="3"/>
            <a:endCxn id="87" idx="0"/>
          </p:cNvCxnSpPr>
          <p:nvPr/>
        </p:nvCxnSpPr>
        <p:spPr>
          <a:xfrm flipH="1">
            <a:off x="7610995" y="12262531"/>
            <a:ext cx="423228" cy="1853478"/>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98" name="Rektangel 46"/>
          <p:cNvSpPr/>
          <p:nvPr/>
        </p:nvSpPr>
        <p:spPr>
          <a:xfrm>
            <a:off x="7441472" y="11132929"/>
            <a:ext cx="1476215" cy="934871"/>
          </a:xfrm>
          <a:prstGeom prst="rect">
            <a:avLst/>
          </a:prstGeom>
        </p:spPr>
        <p:txBody>
          <a:bodyPr wrap="square" lIns="102870" tIns="51435" rIns="102870" bIns="51435">
            <a:spAutoFit/>
          </a:bodyPr>
          <a:lstStyle/>
          <a:p>
            <a:r>
              <a:rPr lang="da-DK" sz="1800" b="1" dirty="0" smtClean="0">
                <a:latin typeface="+mj-lt"/>
              </a:rPr>
              <a:t>Godkendes til fleksjob</a:t>
            </a:r>
          </a:p>
          <a:p>
            <a:r>
              <a:rPr lang="da-DK" sz="1800" b="1" dirty="0">
                <a:latin typeface="+mj-lt"/>
              </a:rPr>
              <a:t>p</a:t>
            </a:r>
            <a:r>
              <a:rPr lang="da-DK" sz="1800" b="1" dirty="0" smtClean="0">
                <a:latin typeface="+mj-lt"/>
              </a:rPr>
              <a:t>å 3-5 timer</a:t>
            </a:r>
          </a:p>
        </p:txBody>
      </p:sp>
      <p:sp>
        <p:nvSpPr>
          <p:cNvPr id="105" name="Rektangel 46"/>
          <p:cNvSpPr/>
          <p:nvPr/>
        </p:nvSpPr>
        <p:spPr>
          <a:xfrm>
            <a:off x="6376529" y="13030225"/>
            <a:ext cx="1676116" cy="934871"/>
          </a:xfrm>
          <a:prstGeom prst="rect">
            <a:avLst/>
          </a:prstGeom>
        </p:spPr>
        <p:txBody>
          <a:bodyPr wrap="square" lIns="102870" tIns="51435" rIns="102870" bIns="51435">
            <a:spAutoFit/>
          </a:bodyPr>
          <a:lstStyle/>
          <a:p>
            <a:r>
              <a:rPr lang="da-DK" sz="1800" b="1" dirty="0" smtClean="0">
                <a:latin typeface="+mj-lt"/>
              </a:rPr>
              <a:t>Kommer i jobafklaring </a:t>
            </a:r>
          </a:p>
          <a:p>
            <a:r>
              <a:rPr lang="da-DK" sz="1800" b="1" dirty="0" smtClean="0">
                <a:latin typeface="+mj-lt"/>
              </a:rPr>
              <a:t>(1 år)</a:t>
            </a:r>
          </a:p>
        </p:txBody>
      </p:sp>
      <p:cxnSp>
        <p:nvCxnSpPr>
          <p:cNvPr id="107" name="Lige forbindelse 41"/>
          <p:cNvCxnSpPr>
            <a:stCxn id="62" idx="5"/>
          </p:cNvCxnSpPr>
          <p:nvPr/>
        </p:nvCxnSpPr>
        <p:spPr>
          <a:xfrm>
            <a:off x="8154641" y="12262531"/>
            <a:ext cx="1422079" cy="970004"/>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p:nvPicPr>
        <p:blipFill>
          <a:blip r:embed="rId3"/>
          <a:stretch>
            <a:fillRect/>
          </a:stretch>
        </p:blipFill>
        <p:spPr>
          <a:xfrm>
            <a:off x="583636" y="8205467"/>
            <a:ext cx="2260594" cy="1645200"/>
          </a:xfrm>
          <a:prstGeom prst="rect">
            <a:avLst/>
          </a:prstGeom>
        </p:spPr>
      </p:pic>
      <p:pic>
        <p:nvPicPr>
          <p:cNvPr id="132" name="Picture 131"/>
          <p:cNvPicPr>
            <a:picLocks noChangeAspect="1"/>
          </p:cNvPicPr>
          <p:nvPr/>
        </p:nvPicPr>
        <p:blipFill>
          <a:blip r:embed="rId4"/>
          <a:stretch>
            <a:fillRect/>
          </a:stretch>
        </p:blipFill>
        <p:spPr>
          <a:xfrm>
            <a:off x="2988246" y="8205467"/>
            <a:ext cx="1908882" cy="1645007"/>
          </a:xfrm>
          <a:prstGeom prst="rect">
            <a:avLst/>
          </a:prstGeom>
        </p:spPr>
      </p:pic>
      <p:sp>
        <p:nvSpPr>
          <p:cNvPr id="2" name="Rectangle 1"/>
          <p:cNvSpPr/>
          <p:nvPr/>
        </p:nvSpPr>
        <p:spPr>
          <a:xfrm>
            <a:off x="307365" y="1436914"/>
            <a:ext cx="3565837" cy="1933254"/>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26" name="Picture 2" descr="https://aftenskole.aof.dk/gfx/imager/katalog/kreativ/blomsterdekoration.jpg?s=cours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46021" y="8206681"/>
            <a:ext cx="1926087" cy="164520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 descr="Image result for frisø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1032" name="Picture 8" descr="Image result for frisø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9851" y="8199877"/>
            <a:ext cx="2861217" cy="1645200"/>
          </a:xfrm>
          <a:prstGeom prst="rect">
            <a:avLst/>
          </a:prstGeom>
          <a:noFill/>
          <a:extLst>
            <a:ext uri="{909E8E84-426E-40DD-AFC4-6F175D3DCCD1}">
              <a14:hiddenFill xmlns:a14="http://schemas.microsoft.com/office/drawing/2010/main">
                <a:solidFill>
                  <a:srgbClr val="FFFFFF"/>
                </a:solidFill>
              </a14:hiddenFill>
            </a:ext>
          </a:extLst>
        </p:spPr>
      </p:pic>
      <p:sp>
        <p:nvSpPr>
          <p:cNvPr id="74" name="Rektangel 44"/>
          <p:cNvSpPr/>
          <p:nvPr/>
        </p:nvSpPr>
        <p:spPr>
          <a:xfrm>
            <a:off x="2307608" y="9978018"/>
            <a:ext cx="1463216" cy="934871"/>
          </a:xfrm>
          <a:prstGeom prst="rect">
            <a:avLst/>
          </a:prstGeom>
        </p:spPr>
        <p:txBody>
          <a:bodyPr wrap="square" lIns="102870" tIns="51435" rIns="102870" bIns="51435">
            <a:spAutoFit/>
          </a:bodyPr>
          <a:lstStyle/>
          <a:p>
            <a:pPr algn="ctr"/>
            <a:r>
              <a:rPr lang="da-DK" sz="1800" b="1" dirty="0" smtClean="0">
                <a:latin typeface="+mj-lt"/>
              </a:rPr>
              <a:t>Starter som selvstændig frisør</a:t>
            </a:r>
          </a:p>
        </p:txBody>
      </p:sp>
      <p:sp>
        <p:nvSpPr>
          <p:cNvPr id="77" name="Oval 78"/>
          <p:cNvSpPr/>
          <p:nvPr/>
        </p:nvSpPr>
        <p:spPr>
          <a:xfrm>
            <a:off x="2270681" y="11148881"/>
            <a:ext cx="126105" cy="1337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sz="1200" dirty="0"/>
          </a:p>
        </p:txBody>
      </p:sp>
      <p:sp>
        <p:nvSpPr>
          <p:cNvPr id="82" name="Rektangel 21"/>
          <p:cNvSpPr/>
          <p:nvPr/>
        </p:nvSpPr>
        <p:spPr>
          <a:xfrm>
            <a:off x="6621551" y="3387901"/>
            <a:ext cx="1325876" cy="350096"/>
          </a:xfrm>
          <a:prstGeom prst="rect">
            <a:avLst/>
          </a:prstGeom>
        </p:spPr>
        <p:txBody>
          <a:bodyPr wrap="none" lIns="102870" tIns="51435" rIns="102870" bIns="51435">
            <a:spAutoFit/>
          </a:bodyPr>
          <a:lstStyle/>
          <a:p>
            <a:r>
              <a:rPr lang="da-DK" sz="1600" b="1" dirty="0" smtClean="0">
                <a:solidFill>
                  <a:schemeClr val="accent2">
                    <a:lumMod val="75000"/>
                  </a:schemeClr>
                </a:solidFill>
                <a:latin typeface="+mj-lt"/>
              </a:rPr>
              <a:t>Skånehensyn</a:t>
            </a:r>
            <a:endParaRPr lang="da-DK" sz="1600" b="1" dirty="0" smtClean="0">
              <a:solidFill>
                <a:schemeClr val="accent2">
                  <a:lumMod val="75000"/>
                </a:schemeClr>
              </a:solidFill>
              <a:latin typeface="+mj-lt"/>
            </a:endParaRPr>
          </a:p>
        </p:txBody>
      </p:sp>
      <p:sp>
        <p:nvSpPr>
          <p:cNvPr id="83" name="Rektangel 44"/>
          <p:cNvSpPr/>
          <p:nvPr/>
        </p:nvSpPr>
        <p:spPr>
          <a:xfrm>
            <a:off x="3771974" y="10473490"/>
            <a:ext cx="1649338" cy="1211870"/>
          </a:xfrm>
          <a:prstGeom prst="rect">
            <a:avLst/>
          </a:prstGeom>
        </p:spPr>
        <p:txBody>
          <a:bodyPr wrap="square" lIns="102870" tIns="51435" rIns="102870" bIns="51435">
            <a:spAutoFit/>
          </a:bodyPr>
          <a:lstStyle/>
          <a:p>
            <a:pPr algn="ctr"/>
            <a:r>
              <a:rPr lang="da-DK" sz="1800" b="1" dirty="0" smtClean="0">
                <a:latin typeface="+mj-lt"/>
              </a:rPr>
              <a:t>Starter arbejde igen – får nedsatte sygedagpenge</a:t>
            </a:r>
          </a:p>
        </p:txBody>
      </p:sp>
      <p:cxnSp>
        <p:nvCxnSpPr>
          <p:cNvPr id="89" name="Lige forbindelse 43"/>
          <p:cNvCxnSpPr>
            <a:endCxn id="91" idx="1"/>
          </p:cNvCxnSpPr>
          <p:nvPr/>
        </p:nvCxnSpPr>
        <p:spPr>
          <a:xfrm>
            <a:off x="4499281" y="13346206"/>
            <a:ext cx="531953" cy="348747"/>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91" name="Oval 78"/>
          <p:cNvSpPr/>
          <p:nvPr/>
        </p:nvSpPr>
        <p:spPr>
          <a:xfrm>
            <a:off x="5006295" y="13668507"/>
            <a:ext cx="170296" cy="18058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a:p>
        </p:txBody>
      </p:sp>
      <p:sp>
        <p:nvSpPr>
          <p:cNvPr id="92" name="Rektangel 46"/>
          <p:cNvSpPr/>
          <p:nvPr/>
        </p:nvSpPr>
        <p:spPr>
          <a:xfrm>
            <a:off x="4829873" y="12999554"/>
            <a:ext cx="2210184" cy="657872"/>
          </a:xfrm>
          <a:prstGeom prst="rect">
            <a:avLst/>
          </a:prstGeom>
        </p:spPr>
        <p:txBody>
          <a:bodyPr wrap="square" lIns="102870" tIns="51435" rIns="102870" bIns="51435">
            <a:spAutoFit/>
          </a:bodyPr>
          <a:lstStyle/>
          <a:p>
            <a:r>
              <a:rPr lang="da-DK" sz="1800" b="1" dirty="0" smtClean="0">
                <a:latin typeface="+mj-lt"/>
              </a:rPr>
              <a:t>Får konstateret</a:t>
            </a:r>
          </a:p>
          <a:p>
            <a:r>
              <a:rPr lang="da-DK" sz="1800" b="1" dirty="0" smtClean="0">
                <a:latin typeface="+mj-lt"/>
              </a:rPr>
              <a:t>fibromyalgi</a:t>
            </a:r>
          </a:p>
        </p:txBody>
      </p:sp>
      <p:sp>
        <p:nvSpPr>
          <p:cNvPr id="103" name="Oval 78"/>
          <p:cNvSpPr/>
          <p:nvPr/>
        </p:nvSpPr>
        <p:spPr>
          <a:xfrm>
            <a:off x="5518279" y="13804348"/>
            <a:ext cx="126105" cy="1337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sz="1200" dirty="0"/>
          </a:p>
        </p:txBody>
      </p:sp>
      <p:sp>
        <p:nvSpPr>
          <p:cNvPr id="104" name="Oval 78"/>
          <p:cNvSpPr/>
          <p:nvPr/>
        </p:nvSpPr>
        <p:spPr>
          <a:xfrm>
            <a:off x="6020498" y="13911088"/>
            <a:ext cx="126105" cy="133722"/>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lIns="102870" tIns="51435" rIns="102870" bIns="51435" rtlCol="0" anchor="ctr"/>
          <a:lstStyle/>
          <a:p>
            <a:pPr algn="ctr"/>
            <a:endParaRPr lang="nb-NO" sz="1200" dirty="0"/>
          </a:p>
        </p:txBody>
      </p:sp>
      <p:sp>
        <p:nvSpPr>
          <p:cNvPr id="106" name="Rektangel 46"/>
          <p:cNvSpPr/>
          <p:nvPr/>
        </p:nvSpPr>
        <p:spPr>
          <a:xfrm>
            <a:off x="5115342" y="13901179"/>
            <a:ext cx="813436" cy="380873"/>
          </a:xfrm>
          <a:prstGeom prst="rect">
            <a:avLst/>
          </a:prstGeom>
        </p:spPr>
        <p:txBody>
          <a:bodyPr wrap="square" lIns="102870" tIns="51435" rIns="102870" bIns="51435">
            <a:spAutoFit/>
          </a:bodyPr>
          <a:lstStyle/>
          <a:p>
            <a:r>
              <a:rPr lang="da-DK" sz="1800" b="1" dirty="0" smtClean="0">
                <a:latin typeface="+mj-lt"/>
              </a:rPr>
              <a:t>Angst </a:t>
            </a:r>
          </a:p>
        </p:txBody>
      </p:sp>
      <p:sp>
        <p:nvSpPr>
          <p:cNvPr id="108" name="Rektangel 46"/>
          <p:cNvSpPr/>
          <p:nvPr/>
        </p:nvSpPr>
        <p:spPr>
          <a:xfrm>
            <a:off x="5775018" y="14009489"/>
            <a:ext cx="813436" cy="380873"/>
          </a:xfrm>
          <a:prstGeom prst="rect">
            <a:avLst/>
          </a:prstGeom>
        </p:spPr>
        <p:txBody>
          <a:bodyPr wrap="square" lIns="102870" tIns="51435" rIns="102870" bIns="51435">
            <a:spAutoFit/>
          </a:bodyPr>
          <a:lstStyle/>
          <a:p>
            <a:r>
              <a:rPr lang="da-DK" sz="1800" b="1" dirty="0" smtClean="0">
                <a:latin typeface="+mj-lt"/>
              </a:rPr>
              <a:t>Gigt</a:t>
            </a:r>
          </a:p>
        </p:txBody>
      </p:sp>
      <p:pic>
        <p:nvPicPr>
          <p:cNvPr id="5" name="Picture 4"/>
          <p:cNvPicPr>
            <a:picLocks noChangeAspect="1"/>
          </p:cNvPicPr>
          <p:nvPr/>
        </p:nvPicPr>
        <p:blipFill>
          <a:blip r:embed="rId7"/>
          <a:stretch>
            <a:fillRect/>
          </a:stretch>
        </p:blipFill>
        <p:spPr>
          <a:xfrm rot="532082">
            <a:off x="8156149" y="1651514"/>
            <a:ext cx="1473900" cy="1761264"/>
          </a:xfrm>
          <a:prstGeom prst="rect">
            <a:avLst/>
          </a:prstGeom>
        </p:spPr>
      </p:pic>
      <p:sp>
        <p:nvSpPr>
          <p:cNvPr id="63" name="Rounded Rectangle 62"/>
          <p:cNvSpPr/>
          <p:nvPr/>
        </p:nvSpPr>
        <p:spPr bwMode="auto">
          <a:xfrm rot="20542383">
            <a:off x="8043625" y="801677"/>
            <a:ext cx="220773" cy="976967"/>
          </a:xfrm>
          <a:prstGeom prst="roundRect">
            <a:avLst>
              <a:gd name="adj" fmla="val 50000"/>
            </a:avLst>
          </a:prstGeom>
          <a:noFill/>
          <a:ln w="28575" cap="flat" cmpd="sng" algn="ctr">
            <a:gradFill flip="none" rotWithShape="1">
              <a:gsLst>
                <a:gs pos="0">
                  <a:sysClr val="window" lastClr="FFFFFF">
                    <a:lumMod val="50000"/>
                  </a:sysClr>
                </a:gs>
                <a:gs pos="47000">
                  <a:sysClr val="window" lastClr="FFFFFF">
                    <a:lumMod val="95000"/>
                  </a:sysClr>
                </a:gs>
                <a:gs pos="100000">
                  <a:sysClr val="window" lastClr="FFFFFF">
                    <a:lumMod val="50000"/>
                  </a:sysClr>
                </a:gs>
              </a:gsLst>
              <a:lin ang="0" scaled="0"/>
              <a:tileRect/>
            </a:gradFill>
            <a:prstDash val="solid"/>
          </a:ln>
          <a:effectLst>
            <a:outerShdw blurRad="40000" dist="23000" dir="5400000" rotWithShape="0">
              <a:srgbClr val="000000">
                <a:alpha val="35000"/>
              </a:srgbClr>
            </a:outerShdw>
          </a:effectLst>
        </p:spPr>
        <p:txBody>
          <a:bodyPr lIns="102870" tIns="51435" rIns="102870" bIns="51435" anchor="ctr"/>
          <a:lstStyle/>
          <a:p>
            <a:pPr algn="ctr" defTabSz="1028700">
              <a:defRPr/>
            </a:pPr>
            <a:endParaRPr lang="nb-NO" sz="2000" kern="0" dirty="0">
              <a:solidFill>
                <a:sysClr val="window" lastClr="FFFFFF"/>
              </a:solidFill>
              <a:latin typeface="Calibri"/>
            </a:endParaRPr>
          </a:p>
        </p:txBody>
      </p:sp>
    </p:spTree>
    <p:extLst>
      <p:ext uri="{BB962C8B-B14F-4D97-AF65-F5344CB8AC3E}">
        <p14:creationId xmlns:p14="http://schemas.microsoft.com/office/powerpoint/2010/main" val="1270890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6D264B85A27542924C66A4A17AB694" ma:contentTypeVersion="1" ma:contentTypeDescription="Create a new document." ma:contentTypeScope="" ma:versionID="f110184e6cc2805f9f314c921ab17c98">
  <xsd:schema xmlns:xsd="http://www.w3.org/2001/XMLSchema" xmlns:xs="http://www.w3.org/2001/XMLSchema" xmlns:p="http://schemas.microsoft.com/office/2006/metadata/properties" targetNamespace="http://schemas.microsoft.com/office/2006/metadata/properties" ma:root="true" ma:fieldsID="9d3ed0e9cc49e4bbcf78a8930a73f66c">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21B775-5189-42A8-A041-1831974D1FAB}">
  <ds:schemaRefs>
    <ds:schemaRef ds:uri="http://purl.org/dc/dcmitype/"/>
    <ds:schemaRef ds:uri="http://schemas.microsoft.com/office/2006/metadata/propertie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C95D4C6A-C899-4913-BBB4-073F513A1DE6}">
  <ds:schemaRefs>
    <ds:schemaRef ds:uri="http://schemas.microsoft.com/sharepoint/v3/contenttype/forms"/>
  </ds:schemaRefs>
</ds:datastoreItem>
</file>

<file path=customXml/itemProps3.xml><?xml version="1.0" encoding="utf-8"?>
<ds:datastoreItem xmlns:ds="http://schemas.openxmlformats.org/officeDocument/2006/customXml" ds:itemID="{23C4048F-78F0-402E-9D48-0C44E3533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36576</TotalTime>
  <Words>1177</Words>
  <Application>Microsoft Office PowerPoint</Application>
  <PresentationFormat>Custom</PresentationFormat>
  <Paragraphs>104</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Aharoni</vt:lpstr>
      <vt:lpstr>Arial</vt:lpstr>
      <vt:lpstr>Arial Rounded MT Bold</vt:lpstr>
      <vt:lpstr>Calibri</vt:lpstr>
      <vt:lpstr>Times New Roman</vt:lpstr>
      <vt:lpstr>Wingdings</vt:lpstr>
      <vt:lpstr>Kontortema</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SOP</dc:creator>
  <cp:lastModifiedBy>LKOC (Louise Baunsgaard Koch)</cp:lastModifiedBy>
  <cp:revision>236</cp:revision>
  <cp:lastPrinted>2017-10-24T13:20:59Z</cp:lastPrinted>
  <dcterms:created xsi:type="dcterms:W3CDTF">2011-10-19T09:51:24Z</dcterms:created>
  <dcterms:modified xsi:type="dcterms:W3CDTF">2017-12-13T08:51:38Z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0x010100C16D264B85A27542924C66A4A17AB694</vt:lpwstr>
  </property>
</Properties>
</file>