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64" r:id="rId7"/>
  </p:sldIdLst>
  <p:sldSz cx="15122525" cy="10693400"/>
  <p:notesSz cx="9926638" cy="14295438"/>
  <p:defaultTextStyle>
    <a:defPPr>
      <a:defRPr lang="da-DK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22" y="-174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5120001" cy="6660000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01" y="6660000"/>
            <a:ext cx="12240001" cy="2160000"/>
          </a:xfrm>
        </p:spPr>
        <p:txBody>
          <a:bodyPr wrap="square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01" y="8819999"/>
            <a:ext cx="12240001" cy="936000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660000"/>
            <a:ext cx="1512252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65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79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0" y="7200000"/>
            <a:ext cx="12854146" cy="2123828"/>
          </a:xfrm>
        </p:spPr>
        <p:txBody>
          <a:bodyPr anchor="t">
            <a:noAutofit/>
          </a:bodyPr>
          <a:lstStyle>
            <a:lvl1pPr algn="l">
              <a:defRPr sz="8300" b="1" cap="all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000" y="468000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9163124"/>
            <a:ext cx="1512252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6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898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076" y="8824851"/>
            <a:ext cx="1036986" cy="1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2088000"/>
            <a:ext cx="15122525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5076" y="8824851"/>
            <a:ext cx="1036986" cy="1494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0001" y="432000"/>
            <a:ext cx="12240001" cy="162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001" y="2520000"/>
            <a:ext cx="12240001" cy="72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40000" y="9720000"/>
            <a:ext cx="2880000" cy="57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00000" y="9720000"/>
            <a:ext cx="6120000" cy="576000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00001" y="9720000"/>
            <a:ext cx="2880000" cy="576000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287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1475128" rtl="0" eaLnBrk="1" latinLnBrk="0" hangingPunct="1">
        <a:lnSpc>
          <a:spcPts val="6914"/>
        </a:lnSpc>
        <a:spcBef>
          <a:spcPct val="0"/>
        </a:spcBef>
        <a:buNone/>
        <a:defRPr sz="8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3" b="1476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DFDG </a:t>
            </a:r>
            <a:r>
              <a:rPr lang="da-DK" dirty="0" err="1"/>
              <a:t>Scoping</a:t>
            </a:r>
            <a:r>
              <a:rPr lang="da-DK" dirty="0"/>
              <a:t> </a:t>
            </a:r>
            <a:r>
              <a:rPr lang="da-DK" dirty="0" smtClean="0"/>
              <a:t>plakat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 smtClean="0"/>
              <a:t>Opgave- </a:t>
            </a:r>
            <a:r>
              <a:rPr lang="da-DK" dirty="0"/>
              <a:t>og Løsningsbeskrivelse m.v. </a:t>
            </a:r>
            <a:endParaRPr lang="da-DK" dirty="0" smtClean="0"/>
          </a:p>
          <a:p>
            <a:r>
              <a:rPr lang="da-DK" dirty="0"/>
              <a:t>T</a:t>
            </a:r>
            <a:r>
              <a:rPr lang="da-DK" dirty="0" smtClean="0"/>
              <a:t>ema</a:t>
            </a:r>
            <a:r>
              <a:rPr lang="da-DK" dirty="0"/>
              <a:t>, feature </a:t>
            </a:r>
            <a:r>
              <a:rPr lang="da-DK" dirty="0" err="1"/>
              <a:t>user</a:t>
            </a:r>
            <a:r>
              <a:rPr lang="da-DK" dirty="0"/>
              <a:t> </a:t>
            </a:r>
            <a:r>
              <a:rPr lang="da-DK" dirty="0" err="1" smtClean="0"/>
              <a:t>stories</a:t>
            </a:r>
            <a:r>
              <a:rPr lang="da-DK" dirty="0"/>
              <a:t> </a:t>
            </a:r>
            <a:r>
              <a:rPr lang="da-DK" dirty="0" smtClean="0"/>
              <a:t>m.v.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215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Sammenhæng mellem tema, feature, </a:t>
            </a:r>
            <a:r>
              <a:rPr lang="da-DK" dirty="0" err="1" smtClean="0"/>
              <a:t>user</a:t>
            </a:r>
            <a:r>
              <a:rPr lang="da-DK" dirty="0" smtClean="0"/>
              <a:t> </a:t>
            </a:r>
            <a:r>
              <a:rPr lang="da-DK" dirty="0" smtClean="0"/>
              <a:t>story </a:t>
            </a:r>
            <a:r>
              <a:rPr lang="da-DK" dirty="0" smtClean="0"/>
              <a:t>og </a:t>
            </a:r>
            <a:r>
              <a:rPr lang="da-DK" dirty="0" err="1" smtClean="0"/>
              <a:t>task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383631" y="2178349"/>
            <a:ext cx="2664296" cy="11792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Tema</a:t>
            </a:r>
            <a:r>
              <a:rPr lang="da-DK" sz="1400" dirty="0" smtClean="0">
                <a:solidFill>
                  <a:schemeClr val="tx1"/>
                </a:solidFill>
              </a:rPr>
              <a:t> er den overordnede forretningsmæssige opdeling af </a:t>
            </a:r>
            <a:r>
              <a:rPr lang="da-DK" sz="1400" dirty="0" err="1" smtClean="0">
                <a:solidFill>
                  <a:schemeClr val="tx1"/>
                </a:solidFill>
              </a:rPr>
              <a:t>AMS’s</a:t>
            </a:r>
            <a:r>
              <a:rPr lang="da-DK" sz="1400" dirty="0" smtClean="0">
                <a:solidFill>
                  <a:schemeClr val="tx1"/>
                </a:solidFill>
              </a:rPr>
              <a:t> initiativer.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>Temaer kan leve på tværs af flere </a:t>
            </a:r>
            <a:r>
              <a:rPr lang="da-DK" sz="1400" dirty="0" err="1" smtClean="0">
                <a:solidFill>
                  <a:schemeClr val="tx1"/>
                </a:solidFill>
              </a:rPr>
              <a:t>releases</a:t>
            </a:r>
            <a:r>
              <a:rPr lang="da-DK" sz="1400" dirty="0" smtClean="0">
                <a:solidFill>
                  <a:schemeClr val="tx1"/>
                </a:solidFill>
              </a:rPr>
              <a:t>.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1809734" y="2266905"/>
            <a:ext cx="2664296" cy="20986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AMS </a:t>
            </a:r>
            <a:r>
              <a:rPr lang="da-DK" sz="1400" b="1" dirty="0" err="1" smtClean="0">
                <a:solidFill>
                  <a:schemeClr val="tx1"/>
                </a:solidFill>
              </a:rPr>
              <a:t>release</a:t>
            </a:r>
            <a:r>
              <a:rPr lang="da-DK" sz="1400" b="1" dirty="0" smtClean="0">
                <a:solidFill>
                  <a:schemeClr val="tx1"/>
                </a:solidFill>
              </a:rPr>
              <a:t> (</a:t>
            </a:r>
            <a:r>
              <a:rPr lang="da-DK" sz="1400" dirty="0" smtClean="0">
                <a:solidFill>
                  <a:schemeClr val="tx1"/>
                </a:solidFill>
              </a:rPr>
              <a:t>eller bare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) er de af AMS fastsatte </a:t>
            </a:r>
            <a:r>
              <a:rPr lang="da-DK" sz="1400" dirty="0" err="1" smtClean="0">
                <a:solidFill>
                  <a:schemeClr val="tx1"/>
                </a:solidFill>
              </a:rPr>
              <a:t>releases</a:t>
            </a:r>
            <a:r>
              <a:rPr lang="da-DK" sz="1400" dirty="0" smtClean="0">
                <a:solidFill>
                  <a:schemeClr val="tx1"/>
                </a:solidFill>
              </a:rPr>
              <a:t>. En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 et identificeret ved en sekvensangivelse indenfor et år f.eks. 2013-2.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>En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 vil indeholde en rækker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 plan ID, der beskriver hvilke features der implementeres i given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.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1809734" y="4527355"/>
            <a:ext cx="2664296" cy="8372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DFDG sprint</a:t>
            </a:r>
            <a:r>
              <a:rPr lang="da-DK" sz="1400" dirty="0" smtClean="0">
                <a:solidFill>
                  <a:schemeClr val="tx1"/>
                </a:solidFill>
              </a:rPr>
              <a:t>s er de af DFDG teamet fastsatte 14 dages </a:t>
            </a:r>
            <a:r>
              <a:rPr lang="da-DK" sz="1400" dirty="0" err="1" smtClean="0">
                <a:solidFill>
                  <a:schemeClr val="tx1"/>
                </a:solidFill>
              </a:rPr>
              <a:t>iterationer</a:t>
            </a:r>
            <a:r>
              <a:rPr lang="da-DK" sz="1400" dirty="0" smtClean="0">
                <a:solidFill>
                  <a:schemeClr val="tx1"/>
                </a:solidFill>
              </a:rPr>
              <a:t> under en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.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83631" y="3531345"/>
            <a:ext cx="2664296" cy="24262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Feature</a:t>
            </a:r>
            <a:r>
              <a:rPr lang="da-DK" sz="1400" dirty="0" smtClean="0">
                <a:solidFill>
                  <a:schemeClr val="tx1"/>
                </a:solidFill>
              </a:rPr>
              <a:t> er et konkret forretningsmæssigt område </a:t>
            </a:r>
            <a:r>
              <a:rPr lang="da-DK" sz="1400" dirty="0" err="1" smtClean="0">
                <a:solidFill>
                  <a:schemeClr val="tx1"/>
                </a:solidFill>
              </a:rPr>
              <a:t>AMS’s</a:t>
            </a:r>
            <a:r>
              <a:rPr lang="da-DK" sz="1400" dirty="0" smtClean="0">
                <a:solidFill>
                  <a:schemeClr val="tx1"/>
                </a:solidFill>
              </a:rPr>
              <a:t> ønsker implementeret.</a:t>
            </a:r>
          </a:p>
          <a:p>
            <a:r>
              <a:rPr lang="da-DK" sz="1400" dirty="0" smtClean="0">
                <a:solidFill>
                  <a:schemeClr val="tx1"/>
                </a:solidFill>
              </a:rPr>
              <a:t>En feature vil altid blive implementeret under en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. Den er identificeret ved et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 plan ID som AMS fastlægger. Den indeholder også et </a:t>
            </a:r>
            <a:r>
              <a:rPr lang="da-DK" sz="1400" dirty="0" err="1" smtClean="0">
                <a:solidFill>
                  <a:schemeClr val="tx1"/>
                </a:solidFill>
              </a:rPr>
              <a:t>Area</a:t>
            </a:r>
            <a:r>
              <a:rPr lang="da-DK" sz="1400" dirty="0" smtClean="0">
                <a:solidFill>
                  <a:schemeClr val="tx1"/>
                </a:solidFill>
              </a:rPr>
              <a:t>, der er et konkret systemelement i relation til implementeringen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60462" y="6156874"/>
            <a:ext cx="2664296" cy="15260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dirty="0" smtClean="0">
                <a:solidFill>
                  <a:schemeClr val="tx1"/>
                </a:solidFill>
              </a:rPr>
              <a:t>En </a:t>
            </a:r>
            <a:r>
              <a:rPr lang="da-DK" sz="1400" b="1" dirty="0" smtClean="0">
                <a:solidFill>
                  <a:schemeClr val="tx1"/>
                </a:solidFill>
              </a:rPr>
              <a:t>User story</a:t>
            </a:r>
            <a:r>
              <a:rPr lang="da-DK" sz="1400" dirty="0" smtClean="0">
                <a:solidFill>
                  <a:schemeClr val="tx1"/>
                </a:solidFill>
              </a:rPr>
              <a:t> er knyttet til en feature og fra featuren arver den </a:t>
            </a:r>
            <a:r>
              <a:rPr lang="da-DK" sz="1400" dirty="0" err="1" smtClean="0">
                <a:solidFill>
                  <a:schemeClr val="tx1"/>
                </a:solidFill>
              </a:rPr>
              <a:t>releasen</a:t>
            </a:r>
            <a:r>
              <a:rPr lang="da-DK" sz="1400" dirty="0" smtClean="0">
                <a:solidFill>
                  <a:schemeClr val="tx1"/>
                </a:solidFill>
              </a:rPr>
              <a:t> og </a:t>
            </a:r>
            <a:r>
              <a:rPr lang="da-DK" sz="1400" dirty="0" err="1" smtClean="0">
                <a:solidFill>
                  <a:schemeClr val="tx1"/>
                </a:solidFill>
              </a:rPr>
              <a:t>area</a:t>
            </a:r>
            <a:r>
              <a:rPr lang="da-DK" sz="1400" dirty="0" smtClean="0">
                <a:solidFill>
                  <a:schemeClr val="tx1"/>
                </a:solidFill>
              </a:rPr>
              <a:t>. Derudover indeholder den en AMS prioritering. Hvis  </a:t>
            </a:r>
            <a:r>
              <a:rPr lang="da-DK" sz="1400" dirty="0" err="1" smtClean="0">
                <a:solidFill>
                  <a:schemeClr val="tx1"/>
                </a:solidFill>
              </a:rPr>
              <a:t>committed</a:t>
            </a:r>
            <a:r>
              <a:rPr lang="da-DK" sz="1400" dirty="0" smtClean="0">
                <a:solidFill>
                  <a:schemeClr val="tx1"/>
                </a:solidFill>
              </a:rPr>
              <a:t> er det sprint den løses i også angivet.</a:t>
            </a:r>
            <a:endParaRPr lang="da-DK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60462" y="9235132"/>
            <a:ext cx="2664296" cy="8372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dirty="0" smtClean="0">
                <a:solidFill>
                  <a:schemeClr val="tx1"/>
                </a:solidFill>
              </a:rPr>
              <a:t>En DFDG Team </a:t>
            </a:r>
            <a:r>
              <a:rPr lang="da-DK" sz="1400" b="1" dirty="0" err="1" smtClean="0">
                <a:solidFill>
                  <a:schemeClr val="tx1"/>
                </a:solidFill>
              </a:rPr>
              <a:t>Task</a:t>
            </a:r>
            <a:r>
              <a:rPr lang="da-DK" sz="1400" b="1" dirty="0" smtClean="0">
                <a:solidFill>
                  <a:schemeClr val="tx1"/>
                </a:solidFill>
              </a:rPr>
              <a:t>.</a:t>
            </a:r>
            <a:r>
              <a:rPr lang="da-DK" sz="1400" dirty="0" smtClean="0">
                <a:solidFill>
                  <a:schemeClr val="tx1"/>
                </a:solidFill>
              </a:rPr>
              <a:t> Tasken arver </a:t>
            </a:r>
            <a:r>
              <a:rPr lang="da-DK" sz="1400" dirty="0" err="1" smtClean="0">
                <a:solidFill>
                  <a:schemeClr val="tx1"/>
                </a:solidFill>
              </a:rPr>
              <a:t>release</a:t>
            </a:r>
            <a:r>
              <a:rPr lang="da-DK" sz="1400" dirty="0" smtClean="0">
                <a:solidFill>
                  <a:schemeClr val="tx1"/>
                </a:solidFill>
              </a:rPr>
              <a:t>, </a:t>
            </a:r>
            <a:r>
              <a:rPr lang="da-DK" sz="1400" dirty="0" err="1" smtClean="0">
                <a:solidFill>
                  <a:schemeClr val="tx1"/>
                </a:solidFill>
              </a:rPr>
              <a:t>area</a:t>
            </a:r>
            <a:r>
              <a:rPr lang="da-DK" sz="1400" dirty="0" smtClean="0">
                <a:solidFill>
                  <a:schemeClr val="tx1"/>
                </a:solidFill>
              </a:rPr>
              <a:t> og sprint fra </a:t>
            </a:r>
            <a:r>
              <a:rPr lang="da-DK" sz="1400" dirty="0" err="1" smtClean="0">
                <a:solidFill>
                  <a:schemeClr val="tx1"/>
                </a:solidFill>
              </a:rPr>
              <a:t>user</a:t>
            </a:r>
            <a:r>
              <a:rPr lang="da-DK" sz="1400" dirty="0" smtClean="0">
                <a:solidFill>
                  <a:schemeClr val="tx1"/>
                </a:solidFill>
              </a:rPr>
              <a:t> story.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4" idx="3"/>
            <a:endCxn id="6" idx="1"/>
          </p:cNvCxnSpPr>
          <p:nvPr/>
        </p:nvCxnSpPr>
        <p:spPr>
          <a:xfrm flipV="1">
            <a:off x="3047927" y="2681950"/>
            <a:ext cx="1296145" cy="86022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1" name="Straight Arrow Connector 60"/>
          <p:cNvCxnSpPr>
            <a:stCxn id="52" idx="3"/>
            <a:endCxn id="9" idx="1"/>
          </p:cNvCxnSpPr>
          <p:nvPr/>
        </p:nvCxnSpPr>
        <p:spPr>
          <a:xfrm flipV="1">
            <a:off x="3047927" y="4343344"/>
            <a:ext cx="1296145" cy="401136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>
            <a:stCxn id="53" idx="3"/>
            <a:endCxn id="10" idx="1"/>
          </p:cNvCxnSpPr>
          <p:nvPr/>
        </p:nvCxnSpPr>
        <p:spPr>
          <a:xfrm flipV="1">
            <a:off x="3024758" y="6509829"/>
            <a:ext cx="1319314" cy="410055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67" name="Straight Arrow Connector 66"/>
          <p:cNvCxnSpPr>
            <a:stCxn id="54" idx="3"/>
          </p:cNvCxnSpPr>
          <p:nvPr/>
        </p:nvCxnSpPr>
        <p:spPr>
          <a:xfrm>
            <a:off x="3024758" y="9653771"/>
            <a:ext cx="4500954" cy="301441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70" name="Straight Arrow Connector 69"/>
          <p:cNvCxnSpPr>
            <a:stCxn id="50" idx="1"/>
          </p:cNvCxnSpPr>
          <p:nvPr/>
        </p:nvCxnSpPr>
        <p:spPr>
          <a:xfrm flipH="1">
            <a:off x="9662783" y="4945994"/>
            <a:ext cx="2146951" cy="882850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73" name="Straight Arrow Connector 72"/>
          <p:cNvCxnSpPr>
            <a:stCxn id="49" idx="1"/>
            <a:endCxn id="13" idx="3"/>
          </p:cNvCxnSpPr>
          <p:nvPr/>
        </p:nvCxnSpPr>
        <p:spPr>
          <a:xfrm flipH="1">
            <a:off x="9662783" y="3316219"/>
            <a:ext cx="2146951" cy="1027124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grpSp>
        <p:nvGrpSpPr>
          <p:cNvPr id="176" name="Group 175"/>
          <p:cNvGrpSpPr/>
          <p:nvPr/>
        </p:nvGrpSpPr>
        <p:grpSpPr>
          <a:xfrm>
            <a:off x="4344072" y="2321455"/>
            <a:ext cx="8617790" cy="7902397"/>
            <a:chOff x="4344072" y="2321455"/>
            <a:chExt cx="8617790" cy="7902397"/>
          </a:xfrm>
        </p:grpSpPr>
        <p:cxnSp>
          <p:nvCxnSpPr>
            <p:cNvPr id="152" name="Elbow Connector 151"/>
            <p:cNvCxnSpPr/>
            <p:nvPr/>
          </p:nvCxnSpPr>
          <p:spPr>
            <a:xfrm rot="5400000">
              <a:off x="8812355" y="7304516"/>
              <a:ext cx="2387720" cy="2230547"/>
            </a:xfrm>
            <a:prstGeom prst="bentConnector2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4344072" y="2321455"/>
              <a:ext cx="2137071" cy="72099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Tema</a:t>
              </a:r>
              <a:endParaRPr lang="da-DK" sz="28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4072" y="3746555"/>
              <a:ext cx="2137071" cy="11935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Feature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smtClean="0"/>
                <a:t>Release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smtClean="0"/>
                <a:t>Release plan ID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err="1" smtClean="0"/>
                <a:t>Area</a:t>
              </a:r>
              <a:endParaRPr lang="da-DK" sz="16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44072" y="5778748"/>
              <a:ext cx="2137071" cy="14621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User story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err="1" smtClean="0"/>
                <a:t>Backlog</a:t>
              </a:r>
              <a:r>
                <a:rPr lang="da-DK" sz="1600" b="1" dirty="0" smtClean="0"/>
                <a:t> </a:t>
              </a:r>
              <a:r>
                <a:rPr lang="da-DK" sz="1600" b="1" dirty="0" err="1" smtClean="0"/>
                <a:t>priority</a:t>
              </a:r>
              <a:endParaRPr lang="da-DK" sz="1600" b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Release</a:t>
              </a:r>
              <a:endParaRPr lang="da-DK" sz="1600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err="1" smtClean="0"/>
                <a:t>Area</a:t>
              </a:r>
              <a:endParaRPr lang="da-DK" sz="1600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smtClean="0"/>
                <a:t>Sprint</a:t>
              </a:r>
              <a:endParaRPr lang="da-DK" sz="16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25709" y="9030275"/>
              <a:ext cx="2137071" cy="11935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err="1" smtClean="0"/>
                <a:t>Task</a:t>
              </a:r>
              <a:endParaRPr lang="da-DK" sz="2800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Release</a:t>
              </a:r>
              <a:endParaRPr lang="da-DK" sz="1600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err="1"/>
                <a:t>Area</a:t>
              </a:r>
              <a:endParaRPr lang="da-DK" sz="1600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Sprint</a:t>
              </a:r>
              <a:endParaRPr lang="da-DK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25712" y="3746554"/>
              <a:ext cx="2137071" cy="119357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AMS </a:t>
              </a:r>
              <a:r>
                <a:rPr lang="da-DK" sz="2800" dirty="0" err="1" smtClean="0"/>
                <a:t>release</a:t>
              </a:r>
              <a:endParaRPr lang="da-DK" sz="2800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/>
                <a:t>Release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[Release plan ID]</a:t>
              </a:r>
              <a:endParaRPr lang="da-DK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25710" y="5778748"/>
              <a:ext cx="2137071" cy="91407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DFDG</a:t>
              </a:r>
            </a:p>
            <a:p>
              <a:pPr algn="ctr"/>
              <a:r>
                <a:rPr lang="da-DK" sz="2800" dirty="0" smtClean="0"/>
                <a:t>Sprint</a:t>
              </a:r>
              <a:endParaRPr lang="da-DK" sz="2800" dirty="0"/>
            </a:p>
          </p:txBody>
        </p:sp>
        <p:cxnSp>
          <p:nvCxnSpPr>
            <p:cNvPr id="15" name="Straight Connector 14"/>
            <p:cNvCxnSpPr>
              <a:stCxn id="6" idx="2"/>
              <a:endCxn id="9" idx="0"/>
            </p:cNvCxnSpPr>
            <p:nvPr/>
          </p:nvCxnSpPr>
          <p:spPr>
            <a:xfrm>
              <a:off x="5412608" y="3042445"/>
              <a:ext cx="0" cy="704110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9" idx="2"/>
              <a:endCxn id="10" idx="0"/>
            </p:cNvCxnSpPr>
            <p:nvPr/>
          </p:nvCxnSpPr>
          <p:spPr>
            <a:xfrm>
              <a:off x="5412608" y="4940132"/>
              <a:ext cx="0" cy="838616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3"/>
              <a:endCxn id="13" idx="1"/>
            </p:cNvCxnSpPr>
            <p:nvPr/>
          </p:nvCxnSpPr>
          <p:spPr>
            <a:xfrm flipV="1">
              <a:off x="6481143" y="4343343"/>
              <a:ext cx="1044569" cy="1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3" idx="2"/>
              <a:endCxn id="14" idx="0"/>
            </p:cNvCxnSpPr>
            <p:nvPr/>
          </p:nvCxnSpPr>
          <p:spPr>
            <a:xfrm flipH="1">
              <a:off x="8594246" y="4940131"/>
              <a:ext cx="2" cy="838617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6481143" y="6087505"/>
              <a:ext cx="1044567" cy="1565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5367739" y="3429378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74544" y="300237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36072" y="5418708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6072" y="4914652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7208280" y="9267070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374544" y="717883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576432" y="5428734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76432" y="4906557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449205" y="4344370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246752" y="4370069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432793" y="6024552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273230" y="6037999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824791" y="5777182"/>
              <a:ext cx="2137071" cy="146216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Bug</a:t>
              </a:r>
              <a:endParaRPr lang="da-DK" sz="2800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err="1" smtClean="0"/>
                <a:t>Backlog</a:t>
              </a:r>
              <a:r>
                <a:rPr lang="da-DK" sz="1600" b="1" dirty="0" smtClean="0"/>
                <a:t> </a:t>
              </a:r>
              <a:r>
                <a:rPr lang="da-DK" sz="1600" b="1" dirty="0" err="1" smtClean="0"/>
                <a:t>priority</a:t>
              </a:r>
              <a:endParaRPr lang="da-DK" sz="1600" b="1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Release</a:t>
              </a:r>
              <a:endParaRPr lang="da-DK" sz="1600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err="1" smtClean="0"/>
                <a:t>Area</a:t>
              </a:r>
              <a:endParaRPr lang="da-DK" sz="1600" dirty="0" smtClean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b="1" dirty="0" smtClean="0"/>
                <a:t>Sprint</a:t>
              </a:r>
              <a:endParaRPr lang="da-DK" sz="1600" b="1" dirty="0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V="1">
              <a:off x="9662781" y="6055566"/>
              <a:ext cx="1162010" cy="1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7525712" y="7506940"/>
              <a:ext cx="2137071" cy="93610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800" dirty="0" smtClean="0"/>
                <a:t>Fokus</a:t>
              </a:r>
              <a:endParaRPr lang="da-DK" sz="1600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da-DK" sz="1600" dirty="0" smtClean="0"/>
                <a:t>Sprint</a:t>
              </a:r>
              <a:endParaRPr lang="da-DK" sz="1600" dirty="0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9662783" y="6006061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0503220" y="600606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cxnSp>
          <p:nvCxnSpPr>
            <p:cNvPr id="105" name="Straight Connector 104"/>
            <p:cNvCxnSpPr>
              <a:stCxn id="14" idx="2"/>
              <a:endCxn id="57" idx="0"/>
            </p:cNvCxnSpPr>
            <p:nvPr/>
          </p:nvCxnSpPr>
          <p:spPr>
            <a:xfrm>
              <a:off x="8594246" y="6692819"/>
              <a:ext cx="2" cy="814121"/>
            </a:xfrm>
            <a:prstGeom prst="line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8576432" y="7146900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8576432" y="6642844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cxnSp>
          <p:nvCxnSpPr>
            <p:cNvPr id="112" name="Elbow Connector 111"/>
            <p:cNvCxnSpPr>
              <a:stCxn id="10" idx="3"/>
              <a:endCxn id="57" idx="1"/>
            </p:cNvCxnSpPr>
            <p:nvPr/>
          </p:nvCxnSpPr>
          <p:spPr>
            <a:xfrm>
              <a:off x="6481143" y="6509829"/>
              <a:ext cx="1044569" cy="1465163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/>
            <p:cNvSpPr/>
            <p:nvPr/>
          </p:nvSpPr>
          <p:spPr>
            <a:xfrm>
              <a:off x="10488495" y="6447517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6449474" y="6425436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cxnSp>
          <p:nvCxnSpPr>
            <p:cNvPr id="126" name="Elbow Connector 125"/>
            <p:cNvCxnSpPr>
              <a:stCxn id="55" idx="1"/>
              <a:endCxn id="57" idx="3"/>
            </p:cNvCxnSpPr>
            <p:nvPr/>
          </p:nvCxnSpPr>
          <p:spPr>
            <a:xfrm rot="10800000" flipV="1">
              <a:off x="9662783" y="6508262"/>
              <a:ext cx="1162008" cy="1466729"/>
            </a:xfrm>
            <a:prstGeom prst="bentConnector3">
              <a:avLst>
                <a:gd name="adj1" fmla="val 50000"/>
              </a:avLst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ectangle 127"/>
            <p:cNvSpPr/>
            <p:nvPr/>
          </p:nvSpPr>
          <p:spPr>
            <a:xfrm>
              <a:off x="7246752" y="7610771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9624256" y="757894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  <p:cxnSp>
          <p:nvCxnSpPr>
            <p:cNvPr id="158" name="Elbow Connector 157"/>
            <p:cNvCxnSpPr>
              <a:stCxn id="10" idx="2"/>
              <a:endCxn id="12" idx="1"/>
            </p:cNvCxnSpPr>
            <p:nvPr/>
          </p:nvCxnSpPr>
          <p:spPr>
            <a:xfrm rot="16200000" flipH="1">
              <a:off x="5276081" y="7377436"/>
              <a:ext cx="2386154" cy="2113101"/>
            </a:xfrm>
            <a:prstGeom prst="bentConnector2">
              <a:avLst/>
            </a:prstGeom>
            <a:ln w="28575">
              <a:solidFill>
                <a:srgbClr val="F99D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Rectangle 162"/>
            <p:cNvSpPr/>
            <p:nvPr/>
          </p:nvSpPr>
          <p:spPr>
            <a:xfrm>
              <a:off x="9656552" y="9267070"/>
              <a:ext cx="35298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N</a:t>
              </a:r>
              <a:endParaRPr lang="da-DK" sz="2000" b="1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0847152" y="7178838"/>
              <a:ext cx="31451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a-DK" sz="2000" b="1" dirty="0" smtClean="0"/>
                <a:t>1</a:t>
              </a:r>
              <a:endParaRPr lang="da-DK" sz="2000" b="1" dirty="0"/>
            </a:p>
          </p:txBody>
        </p:sp>
      </p:grpSp>
      <p:sp>
        <p:nvSpPr>
          <p:cNvPr id="166" name="Rectangle 165"/>
          <p:cNvSpPr/>
          <p:nvPr/>
        </p:nvSpPr>
        <p:spPr>
          <a:xfrm>
            <a:off x="11809734" y="7722964"/>
            <a:ext cx="2664296" cy="9559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En bug </a:t>
            </a:r>
            <a:r>
              <a:rPr lang="da-DK" sz="1400" dirty="0" smtClean="0">
                <a:solidFill>
                  <a:schemeClr val="tx1"/>
                </a:solidFill>
              </a:rPr>
              <a:t> linje med en </a:t>
            </a:r>
            <a:r>
              <a:rPr lang="da-DK" sz="1400" dirty="0" err="1" smtClean="0">
                <a:solidFill>
                  <a:schemeClr val="tx1"/>
                </a:solidFill>
              </a:rPr>
              <a:t>user</a:t>
            </a:r>
            <a:r>
              <a:rPr lang="da-DK" sz="1400" dirty="0" smtClean="0">
                <a:solidFill>
                  <a:schemeClr val="tx1"/>
                </a:solidFill>
              </a:rPr>
              <a:t> story dog er den ikke knyttet til en feature. En bug vil ofte referere til en bug i </a:t>
            </a:r>
            <a:r>
              <a:rPr lang="da-DK" sz="1400" dirty="0" err="1" smtClean="0">
                <a:solidFill>
                  <a:schemeClr val="tx1"/>
                </a:solidFill>
              </a:rPr>
              <a:t>Fogbugz</a:t>
            </a:r>
            <a:r>
              <a:rPr lang="da-DK" sz="1400" dirty="0" smtClean="0">
                <a:solidFill>
                  <a:schemeClr val="tx1"/>
                </a:solidFill>
              </a:rPr>
              <a:t>.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167" name="Straight Arrow Connector 166"/>
          <p:cNvCxnSpPr>
            <a:stCxn id="166" idx="0"/>
            <a:endCxn id="55" idx="2"/>
          </p:cNvCxnSpPr>
          <p:nvPr/>
        </p:nvCxnSpPr>
        <p:spPr>
          <a:xfrm flipH="1" flipV="1">
            <a:off x="11893327" y="7239344"/>
            <a:ext cx="1248555" cy="483620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70" name="Rectangle 169"/>
          <p:cNvSpPr/>
          <p:nvPr/>
        </p:nvSpPr>
        <p:spPr>
          <a:xfrm>
            <a:off x="337292" y="7853128"/>
            <a:ext cx="2664296" cy="11771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5366" tIns="52683" rIns="105366" bIns="52683" spcCol="0" rtlCol="0" anchor="ctr"/>
          <a:lstStyle/>
          <a:p>
            <a:r>
              <a:rPr lang="da-DK" sz="1400" b="1" dirty="0" smtClean="0">
                <a:solidFill>
                  <a:schemeClr val="tx1"/>
                </a:solidFill>
              </a:rPr>
              <a:t>Fokus</a:t>
            </a:r>
            <a:r>
              <a:rPr lang="da-DK" sz="1400" dirty="0" smtClean="0">
                <a:solidFill>
                  <a:schemeClr val="tx1"/>
                </a:solidFill>
              </a:rPr>
              <a:t> er de overordnede emner AMS har prioriteret til udførsel et sprint. Et fokus er </a:t>
            </a:r>
            <a:r>
              <a:rPr lang="da-DK" sz="1400" dirty="0" smtClean="0">
                <a:solidFill>
                  <a:schemeClr val="tx1"/>
                </a:solidFill>
              </a:rPr>
              <a:t>knyttet til en </a:t>
            </a:r>
            <a:r>
              <a:rPr lang="da-DK" sz="1400" dirty="0" smtClean="0">
                <a:solidFill>
                  <a:schemeClr val="tx1"/>
                </a:solidFill>
              </a:rPr>
              <a:t>eller flere </a:t>
            </a:r>
            <a:r>
              <a:rPr lang="da-DK" sz="1400" dirty="0" err="1" smtClean="0">
                <a:solidFill>
                  <a:schemeClr val="tx1"/>
                </a:solidFill>
              </a:rPr>
              <a:t>user</a:t>
            </a:r>
            <a:r>
              <a:rPr lang="da-DK" sz="1400" dirty="0" smtClean="0">
                <a:solidFill>
                  <a:schemeClr val="tx1"/>
                </a:solidFill>
              </a:rPr>
              <a:t> </a:t>
            </a:r>
            <a:r>
              <a:rPr lang="da-DK" sz="1400" dirty="0" err="1" smtClean="0">
                <a:solidFill>
                  <a:schemeClr val="tx1"/>
                </a:solidFill>
              </a:rPr>
              <a:t>stories</a:t>
            </a:r>
            <a:r>
              <a:rPr lang="da-DK" sz="1400" dirty="0" smtClean="0">
                <a:solidFill>
                  <a:schemeClr val="tx1"/>
                </a:solidFill>
              </a:rPr>
              <a:t> og eller bugs. </a:t>
            </a:r>
            <a:endParaRPr lang="da-DK" sz="1400" dirty="0">
              <a:solidFill>
                <a:schemeClr val="tx1"/>
              </a:solidFill>
            </a:endParaRPr>
          </a:p>
        </p:txBody>
      </p:sp>
      <p:cxnSp>
        <p:nvCxnSpPr>
          <p:cNvPr id="171" name="Straight Arrow Connector 170"/>
          <p:cNvCxnSpPr>
            <a:stCxn id="170" idx="3"/>
          </p:cNvCxnSpPr>
          <p:nvPr/>
        </p:nvCxnSpPr>
        <p:spPr>
          <a:xfrm flipV="1">
            <a:off x="3001588" y="8323893"/>
            <a:ext cx="4524124" cy="117809"/>
          </a:xfrm>
          <a:prstGeom prst="straightConnector1">
            <a:avLst/>
          </a:prstGeom>
          <a:ln>
            <a:prstDash val="sysDash"/>
            <a:headEnd type="arrow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420181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Overordnet </a:t>
            </a:r>
            <a:r>
              <a:rPr lang="da-DK" dirty="0" err="1" smtClean="0"/>
              <a:t>scoping</a:t>
            </a:r>
            <a:r>
              <a:rPr lang="da-DK" dirty="0" smtClean="0"/>
              <a:t> proces</a:t>
            </a:r>
            <a:endParaRPr lang="da-DK" dirty="0"/>
          </a:p>
        </p:txBody>
      </p:sp>
      <p:grpSp>
        <p:nvGrpSpPr>
          <p:cNvPr id="135" name="Group 134"/>
          <p:cNvGrpSpPr/>
          <p:nvPr/>
        </p:nvGrpSpPr>
        <p:grpSpPr>
          <a:xfrm>
            <a:off x="324459" y="2466380"/>
            <a:ext cx="14509613" cy="7776864"/>
            <a:chOff x="324457" y="2466380"/>
            <a:chExt cx="14509613" cy="7776864"/>
          </a:xfrm>
        </p:grpSpPr>
        <p:sp>
          <p:nvSpPr>
            <p:cNvPr id="121" name="Rectangle 120"/>
            <p:cNvSpPr/>
            <p:nvPr/>
          </p:nvSpPr>
          <p:spPr>
            <a:xfrm>
              <a:off x="8260697" y="6858868"/>
              <a:ext cx="1172773" cy="6572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err="1"/>
                <a:t>Task</a:t>
              </a:r>
              <a:endParaRPr lang="da-DK" dirty="0"/>
            </a:p>
          </p:txBody>
        </p:sp>
        <p:sp>
          <p:nvSpPr>
            <p:cNvPr id="80" name="Folded Corner 79"/>
            <p:cNvSpPr/>
            <p:nvPr/>
          </p:nvSpPr>
          <p:spPr>
            <a:xfrm>
              <a:off x="8209334" y="9033690"/>
              <a:ext cx="1872208" cy="120955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endParaRPr lang="da-DK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88414" y="4914652"/>
              <a:ext cx="1124176" cy="14630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/>
                <a:t>Ide</a:t>
              </a:r>
            </a:p>
            <a:p>
              <a:pPr algn="ctr"/>
              <a:endParaRPr lang="da-DK" dirty="0"/>
            </a:p>
            <a:p>
              <a:pPr algn="ctr"/>
              <a:endParaRPr lang="da-DK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410" y="5505950"/>
              <a:ext cx="980160" cy="735120"/>
            </a:xfrm>
            <a:prstGeom prst="rect">
              <a:avLst/>
            </a:prstGeom>
          </p:spPr>
        </p:pic>
        <p:sp>
          <p:nvSpPr>
            <p:cNvPr id="12" name="Folded Corner 11"/>
            <p:cNvSpPr/>
            <p:nvPr/>
          </p:nvSpPr>
          <p:spPr>
            <a:xfrm>
              <a:off x="1728614" y="6377724"/>
              <a:ext cx="1152128" cy="1421412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>
                  <a:solidFill>
                    <a:schemeClr val="dk1"/>
                  </a:solidFill>
                </a:rPr>
                <a:t>PID</a:t>
              </a:r>
            </a:p>
            <a:p>
              <a:pPr algn="ctr"/>
              <a:r>
                <a:rPr lang="da-DK" dirty="0" smtClean="0"/>
                <a:t>Notat</a:t>
              </a:r>
            </a:p>
            <a:p>
              <a:pPr algn="ctr"/>
              <a:r>
                <a:rPr lang="da-DK" dirty="0" smtClean="0"/>
                <a:t>m.v.</a:t>
              </a:r>
            </a:p>
          </p:txBody>
        </p:sp>
        <p:cxnSp>
          <p:nvCxnSpPr>
            <p:cNvPr id="14" name="Curved Connector 13"/>
            <p:cNvCxnSpPr>
              <a:stCxn id="6" idx="3"/>
            </p:cNvCxnSpPr>
            <p:nvPr/>
          </p:nvCxnSpPr>
          <p:spPr>
            <a:xfrm>
              <a:off x="1512590" y="5646188"/>
              <a:ext cx="504056" cy="731536"/>
            </a:xfrm>
            <a:prstGeom prst="curvedConnector2">
              <a:avLst/>
            </a:prstGeom>
            <a:ln w="41275">
              <a:solidFill>
                <a:schemeClr val="bg1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olded Corner 14"/>
            <p:cNvSpPr/>
            <p:nvPr/>
          </p:nvSpPr>
          <p:spPr>
            <a:xfrm>
              <a:off x="2044666" y="3883628"/>
              <a:ext cx="1368152" cy="1296144"/>
            </a:xfrm>
            <a:prstGeom prst="foldedCorne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>
                  <a:solidFill>
                    <a:schemeClr val="dk1"/>
                  </a:solidFill>
                </a:rPr>
                <a:t>Release</a:t>
              </a:r>
            </a:p>
            <a:p>
              <a:pPr algn="ctr"/>
              <a:r>
                <a:rPr lang="da-DK" dirty="0" smtClean="0"/>
                <a:t>plan</a:t>
              </a:r>
              <a:endParaRPr lang="da-DK" dirty="0">
                <a:solidFill>
                  <a:schemeClr val="dk1"/>
                </a:solidFill>
              </a:endParaRPr>
            </a:p>
          </p:txBody>
        </p:sp>
        <p:cxnSp>
          <p:nvCxnSpPr>
            <p:cNvPr id="16" name="Curved Connector 15"/>
            <p:cNvCxnSpPr>
              <a:stCxn id="12" idx="0"/>
            </p:cNvCxnSpPr>
            <p:nvPr/>
          </p:nvCxnSpPr>
          <p:spPr>
            <a:xfrm rot="5400000" flipH="1" flipV="1">
              <a:off x="1810860" y="5671874"/>
              <a:ext cx="1199668" cy="212032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chemeClr val="bg1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816846" y="5179772"/>
              <a:ext cx="1902927" cy="12487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/>
                <a:t>Feature</a:t>
              </a:r>
              <a:endParaRPr lang="da-DK" dirty="0"/>
            </a:p>
          </p:txBody>
        </p:sp>
        <p:cxnSp>
          <p:nvCxnSpPr>
            <p:cNvPr id="21" name="Curved Connector 20"/>
            <p:cNvCxnSpPr>
              <a:stCxn id="15" idx="2"/>
              <a:endCxn id="20" idx="1"/>
            </p:cNvCxnSpPr>
            <p:nvPr/>
          </p:nvCxnSpPr>
          <p:spPr>
            <a:xfrm rot="16200000" flipH="1">
              <a:off x="2960603" y="4947911"/>
              <a:ext cx="624382" cy="1088104"/>
            </a:xfrm>
            <a:prstGeom prst="curvedConnector2">
              <a:avLst/>
            </a:prstGeom>
            <a:ln w="41275">
              <a:solidFill>
                <a:schemeClr val="bg1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769174" y="5178056"/>
              <a:ext cx="1902927" cy="12487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/>
                <a:t>User story</a:t>
              </a:r>
              <a:endParaRPr lang="da-DK" dirty="0"/>
            </a:p>
            <a:p>
              <a:pPr algn="ctr"/>
              <a:r>
                <a:rPr lang="da-DK" sz="1600" b="1" dirty="0" smtClean="0"/>
                <a:t>Forretningsanalyse</a:t>
              </a:r>
            </a:p>
          </p:txBody>
        </p:sp>
        <p:sp>
          <p:nvSpPr>
            <p:cNvPr id="26" name="Pentagon 25"/>
            <p:cNvSpPr/>
            <p:nvPr/>
          </p:nvSpPr>
          <p:spPr>
            <a:xfrm>
              <a:off x="324457" y="2466380"/>
              <a:ext cx="3696213" cy="1008112"/>
            </a:xfrm>
            <a:prstGeom prst="homePlate">
              <a:avLst>
                <a:gd name="adj" fmla="val 51334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/>
                <a:t>AMS</a:t>
              </a:r>
              <a:endParaRPr lang="da-DK" dirty="0"/>
            </a:p>
          </p:txBody>
        </p:sp>
        <p:sp>
          <p:nvSpPr>
            <p:cNvPr id="27" name="Chevron 26"/>
            <p:cNvSpPr/>
            <p:nvPr/>
          </p:nvSpPr>
          <p:spPr>
            <a:xfrm>
              <a:off x="3644154" y="2466380"/>
              <a:ext cx="8453612" cy="1008112"/>
            </a:xfrm>
            <a:prstGeom prst="chevron">
              <a:avLst>
                <a:gd name="adj" fmla="val 51334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/>
                <a:t>DFDG forretningsanalyse</a:t>
              </a:r>
              <a:endParaRPr lang="da-DK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11737726" y="2466380"/>
              <a:ext cx="3096344" cy="1008112"/>
              <a:chOff x="11737726" y="2466380"/>
              <a:chExt cx="3096344" cy="1008112"/>
            </a:xfrm>
          </p:grpSpPr>
          <p:sp>
            <p:nvSpPr>
              <p:cNvPr id="31" name="Chevron 30"/>
              <p:cNvSpPr/>
              <p:nvPr/>
            </p:nvSpPr>
            <p:spPr>
              <a:xfrm>
                <a:off x="11737726" y="2466380"/>
                <a:ext cx="3096344" cy="1008112"/>
              </a:xfrm>
              <a:prstGeom prst="chevron">
                <a:avLst>
                  <a:gd name="adj" fmla="val 51334"/>
                </a:avLst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spcCol="0" rtlCol="0" anchor="ctr"/>
              <a:lstStyle/>
              <a:p>
                <a:pPr algn="ctr"/>
                <a:r>
                  <a:rPr lang="da-DK" dirty="0"/>
                  <a:t>DFDG team</a:t>
                </a:r>
                <a:endParaRPr lang="da-DK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4330014" y="2466380"/>
                <a:ext cx="504056" cy="100811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spcCol="0" rtlCol="0" anchor="ctr"/>
              <a:lstStyle/>
              <a:p>
                <a:pPr algn="ctr"/>
                <a:endParaRPr lang="da-DK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4113902" y="2471738"/>
                <a:ext cx="504056" cy="995362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05366" tIns="52683" rIns="105366" bIns="52683" spcCol="0" rtlCol="0" anchor="ctr"/>
              <a:lstStyle/>
              <a:p>
                <a:pPr algn="ctr"/>
                <a:endParaRPr lang="da-DK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9721502" y="5179772"/>
              <a:ext cx="1902927" cy="12487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/>
                <a:t>User story</a:t>
              </a:r>
              <a:endParaRPr lang="da-DK" dirty="0"/>
            </a:p>
            <a:p>
              <a:pPr algn="ctr"/>
              <a:r>
                <a:rPr lang="da-DK" sz="1600" b="1" dirty="0" smtClean="0"/>
                <a:t>Implementering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2385798" y="5179771"/>
              <a:ext cx="1902927" cy="124876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err="1"/>
                <a:t>Task</a:t>
              </a:r>
              <a:endParaRPr lang="da-DK" dirty="0"/>
            </a:p>
          </p:txBody>
        </p:sp>
        <p:sp>
          <p:nvSpPr>
            <p:cNvPr id="44" name="Folded Corner 43"/>
            <p:cNvSpPr/>
            <p:nvPr/>
          </p:nvSpPr>
          <p:spPr>
            <a:xfrm>
              <a:off x="5040983" y="8430015"/>
              <a:ext cx="1872208" cy="120955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400" dirty="0"/>
                <a:t>Opgave</a:t>
              </a:r>
            </a:p>
            <a:p>
              <a:pPr algn="ctr"/>
              <a:r>
                <a:rPr lang="da-DK" sz="2400" dirty="0"/>
                <a:t>beskrivelse</a:t>
              </a:r>
            </a:p>
          </p:txBody>
        </p:sp>
        <p:sp>
          <p:nvSpPr>
            <p:cNvPr id="45" name="Folded Corner 44"/>
            <p:cNvSpPr/>
            <p:nvPr/>
          </p:nvSpPr>
          <p:spPr>
            <a:xfrm>
              <a:off x="7921302" y="7973419"/>
              <a:ext cx="1872208" cy="120955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400" dirty="0"/>
                <a:t>Løsnings</a:t>
              </a:r>
            </a:p>
            <a:p>
              <a:pPr algn="ctr"/>
              <a:r>
                <a:rPr lang="da-DK" sz="2400" dirty="0" smtClean="0"/>
                <a:t>beskrivelse</a:t>
              </a:r>
              <a:endParaRPr lang="da-DK" sz="2400" dirty="0"/>
            </a:p>
          </p:txBody>
        </p:sp>
        <p:sp>
          <p:nvSpPr>
            <p:cNvPr id="46" name="Folded Corner 45"/>
            <p:cNvSpPr/>
            <p:nvPr/>
          </p:nvSpPr>
          <p:spPr>
            <a:xfrm>
              <a:off x="7633270" y="8804637"/>
              <a:ext cx="1872208" cy="1209554"/>
            </a:xfrm>
            <a:prstGeom prst="foldedCorner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sz="2400" dirty="0"/>
                <a:t>Grænseflade</a:t>
              </a:r>
            </a:p>
            <a:p>
              <a:pPr algn="ctr"/>
              <a:r>
                <a:rPr lang="da-DK" sz="2400" dirty="0"/>
                <a:t>beskrivelse</a:t>
              </a:r>
            </a:p>
          </p:txBody>
        </p:sp>
        <p:cxnSp>
          <p:nvCxnSpPr>
            <p:cNvPr id="48" name="Straight Arrow Connector 47"/>
            <p:cNvCxnSpPr>
              <a:stCxn id="20" idx="3"/>
              <a:endCxn id="24" idx="1"/>
            </p:cNvCxnSpPr>
            <p:nvPr/>
          </p:nvCxnSpPr>
          <p:spPr>
            <a:xfrm flipV="1">
              <a:off x="5719773" y="5802438"/>
              <a:ext cx="1049401" cy="1716"/>
            </a:xfrm>
            <a:prstGeom prst="straightConnector1">
              <a:avLst/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endCxn id="44" idx="0"/>
            </p:cNvCxnSpPr>
            <p:nvPr/>
          </p:nvCxnSpPr>
          <p:spPr>
            <a:xfrm rot="5400000">
              <a:off x="5905938" y="7278747"/>
              <a:ext cx="1222418" cy="1080119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>
              <a:stCxn id="122" idx="2"/>
              <a:endCxn id="45" idx="0"/>
            </p:cNvCxnSpPr>
            <p:nvPr/>
          </p:nvCxnSpPr>
          <p:spPr>
            <a:xfrm rot="16200000" flipH="1">
              <a:off x="8488077" y="7604090"/>
              <a:ext cx="560096" cy="178562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24" idx="3"/>
              <a:endCxn id="34" idx="1"/>
            </p:cNvCxnSpPr>
            <p:nvPr/>
          </p:nvCxnSpPr>
          <p:spPr>
            <a:xfrm>
              <a:off x="8672101" y="5802438"/>
              <a:ext cx="1049401" cy="1716"/>
            </a:xfrm>
            <a:prstGeom prst="straightConnector1">
              <a:avLst/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urved Connector 59"/>
            <p:cNvCxnSpPr>
              <a:endCxn id="45" idx="1"/>
            </p:cNvCxnSpPr>
            <p:nvPr/>
          </p:nvCxnSpPr>
          <p:spPr>
            <a:xfrm flipV="1">
              <a:off x="6913191" y="8578196"/>
              <a:ext cx="1008111" cy="226441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rgbClr val="F99D1C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4104878" y="3883628"/>
              <a:ext cx="1368151" cy="648072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smtClean="0"/>
                <a:t>Tema</a:t>
              </a:r>
              <a:endParaRPr lang="da-DK" dirty="0"/>
            </a:p>
          </p:txBody>
        </p:sp>
        <p:cxnSp>
          <p:nvCxnSpPr>
            <p:cNvPr id="94" name="Curved Connector 93"/>
            <p:cNvCxnSpPr>
              <a:endCxn id="46" idx="1"/>
            </p:cNvCxnSpPr>
            <p:nvPr/>
          </p:nvCxnSpPr>
          <p:spPr>
            <a:xfrm>
              <a:off x="6913191" y="9182973"/>
              <a:ext cx="720079" cy="226441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rgbClr val="F99D1C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45" idx="3"/>
            </p:cNvCxnSpPr>
            <p:nvPr/>
          </p:nvCxnSpPr>
          <p:spPr>
            <a:xfrm flipV="1">
              <a:off x="9793510" y="6428536"/>
              <a:ext cx="360040" cy="2149660"/>
            </a:xfrm>
            <a:prstGeom prst="curvedConnector2">
              <a:avLst/>
            </a:prstGeom>
            <a:ln w="41275">
              <a:solidFill>
                <a:srgbClr val="F99D1C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urved Connector 98"/>
            <p:cNvCxnSpPr>
              <a:stCxn id="46" idx="3"/>
            </p:cNvCxnSpPr>
            <p:nvPr/>
          </p:nvCxnSpPr>
          <p:spPr>
            <a:xfrm flipV="1">
              <a:off x="9505478" y="6428536"/>
              <a:ext cx="871776" cy="2980878"/>
            </a:xfrm>
            <a:prstGeom prst="curvedConnector2">
              <a:avLst/>
            </a:prstGeom>
            <a:ln w="41275">
              <a:solidFill>
                <a:srgbClr val="F99D1C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34" idx="3"/>
            </p:cNvCxnSpPr>
            <p:nvPr/>
          </p:nvCxnSpPr>
          <p:spPr>
            <a:xfrm>
              <a:off x="11624429" y="5804154"/>
              <a:ext cx="761369" cy="0"/>
            </a:xfrm>
            <a:prstGeom prst="straightConnector1">
              <a:avLst/>
            </a:prstGeom>
            <a:ln w="41275">
              <a:solidFill>
                <a:schemeClr val="bg1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89" idx="2"/>
              <a:endCxn id="20" idx="0"/>
            </p:cNvCxnSpPr>
            <p:nvPr/>
          </p:nvCxnSpPr>
          <p:spPr>
            <a:xfrm flipH="1">
              <a:off x="4768310" y="4531700"/>
              <a:ext cx="20644" cy="648072"/>
            </a:xfrm>
            <a:prstGeom prst="straightConnector1">
              <a:avLst/>
            </a:prstGeom>
            <a:ln w="41275">
              <a:solidFill>
                <a:srgbClr val="F99D1C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urved Connector 109"/>
            <p:cNvCxnSpPr>
              <a:stCxn id="80" idx="3"/>
              <a:endCxn id="34" idx="2"/>
            </p:cNvCxnSpPr>
            <p:nvPr/>
          </p:nvCxnSpPr>
          <p:spPr>
            <a:xfrm flipV="1">
              <a:off x="10081542" y="6428536"/>
              <a:ext cx="591424" cy="3209931"/>
            </a:xfrm>
            <a:prstGeom prst="curvedConnector2">
              <a:avLst/>
            </a:prstGeom>
            <a:ln w="41275">
              <a:solidFill>
                <a:srgbClr val="F99D1C"/>
              </a:solidFill>
              <a:prstDash val="sysDash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5" idx="3"/>
              <a:endCxn id="89" idx="1"/>
            </p:cNvCxnSpPr>
            <p:nvPr/>
          </p:nvCxnSpPr>
          <p:spPr>
            <a:xfrm flipV="1">
              <a:off x="3412818" y="4207664"/>
              <a:ext cx="692060" cy="324036"/>
            </a:xfrm>
            <a:prstGeom prst="curvedConnector3">
              <a:avLst>
                <a:gd name="adj1" fmla="val 50000"/>
              </a:avLst>
            </a:prstGeom>
            <a:ln w="41275">
              <a:solidFill>
                <a:schemeClr val="bg1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6460497" y="6933283"/>
              <a:ext cx="1172773" cy="6572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err="1"/>
                <a:t>Task</a:t>
              </a:r>
              <a:endParaRPr lang="da-DK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326804" y="6784805"/>
              <a:ext cx="1172773" cy="6572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err="1"/>
                <a:t>Task</a:t>
              </a:r>
              <a:endParaRPr lang="da-DK" dirty="0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8092457" y="6756098"/>
              <a:ext cx="1172773" cy="6572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105366" tIns="52683" rIns="105366" bIns="52683" spcCol="0" rtlCol="0" anchor="ctr"/>
            <a:lstStyle/>
            <a:p>
              <a:pPr algn="ctr"/>
              <a:r>
                <a:rPr lang="da-DK" dirty="0" err="1"/>
                <a:t>Task</a:t>
              </a:r>
              <a:endParaRPr lang="da-DK" dirty="0"/>
            </a:p>
          </p:txBody>
        </p:sp>
        <p:cxnSp>
          <p:nvCxnSpPr>
            <p:cNvPr id="129" name="Straight Arrow Connector 128"/>
            <p:cNvCxnSpPr>
              <a:endCxn id="120" idx="0"/>
            </p:cNvCxnSpPr>
            <p:nvPr/>
          </p:nvCxnSpPr>
          <p:spPr>
            <a:xfrm flipH="1">
              <a:off x="6913191" y="6428535"/>
              <a:ext cx="360039" cy="356270"/>
            </a:xfrm>
            <a:prstGeom prst="straightConnector1">
              <a:avLst/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>
              <a:endCxn id="122" idx="0"/>
            </p:cNvCxnSpPr>
            <p:nvPr/>
          </p:nvCxnSpPr>
          <p:spPr>
            <a:xfrm>
              <a:off x="8260698" y="6428536"/>
              <a:ext cx="418146" cy="327562"/>
            </a:xfrm>
            <a:prstGeom prst="straightConnector1">
              <a:avLst/>
            </a:prstGeom>
            <a:ln w="41275">
              <a:solidFill>
                <a:srgbClr val="F99D1C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385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FDG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8D8D8"/>
      </a:accent1>
      <a:accent2>
        <a:srgbClr val="F99D1C"/>
      </a:accent2>
      <a:accent3>
        <a:srgbClr val="9BBB59"/>
      </a:accent3>
      <a:accent4>
        <a:srgbClr val="7F7F7F"/>
      </a:accent4>
      <a:accent5>
        <a:srgbClr val="336381"/>
      </a:accent5>
      <a:accent6>
        <a:srgbClr val="F37021"/>
      </a:accent6>
      <a:hlink>
        <a:srgbClr val="00386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16BABE85BB845A1C920309D3FA792" ma:contentTypeVersion="0" ma:contentTypeDescription="Create a new document." ma:contentTypeScope="" ma:versionID="b0c28d0db9992c671b0b038d548c2e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408400-59A7-4E9A-8DFF-4211CC1C01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2174B0-0B73-4E1B-A468-9446A30C3259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0379E2-C493-43A8-AA6A-744D762BC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10087</TotalTime>
  <Words>351</Words>
  <Application>Microsoft Office PowerPoint</Application>
  <PresentationFormat>Custom</PresentationFormat>
  <Paragraphs>90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DFDG Scoping plakat</vt:lpstr>
      <vt:lpstr>Sammenhæng mellem tema, feature, user story og task </vt:lpstr>
      <vt:lpstr>Overordnet scoping proces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til slideshow</dc:title>
  <dc:creator>Pelle Marker</dc:creator>
  <cp:lastModifiedBy>olsencar</cp:lastModifiedBy>
  <cp:revision>50</cp:revision>
  <cp:lastPrinted>2012-10-17T16:12:08Z</cp:lastPrinted>
  <dcterms:created xsi:type="dcterms:W3CDTF">2012-09-20T12:39:31Z</dcterms:created>
  <dcterms:modified xsi:type="dcterms:W3CDTF">2012-10-18T15:01:15Z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0x01010097F16BABE85BB845A1C920309D3FA792</vt:lpwstr>
  </property>
</Properties>
</file>